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796" r:id="rId5"/>
  </p:sldMasterIdLst>
  <p:notesMasterIdLst>
    <p:notesMasterId r:id="rId17"/>
  </p:notesMasterIdLst>
  <p:handoutMasterIdLst>
    <p:handoutMasterId r:id="rId18"/>
  </p:handoutMasterIdLst>
  <p:sldIdLst>
    <p:sldId id="820" r:id="rId6"/>
    <p:sldId id="822" r:id="rId7"/>
    <p:sldId id="823" r:id="rId8"/>
    <p:sldId id="824" r:id="rId9"/>
    <p:sldId id="826" r:id="rId10"/>
    <p:sldId id="277" r:id="rId11"/>
    <p:sldId id="282" r:id="rId12"/>
    <p:sldId id="288" r:id="rId13"/>
    <p:sldId id="289" r:id="rId14"/>
    <p:sldId id="832" r:id="rId15"/>
    <p:sldId id="83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8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2F08"/>
    <a:srgbClr val="E3CBBA"/>
    <a:srgbClr val="853F00"/>
    <a:srgbClr val="F7F7F7"/>
    <a:srgbClr val="E6E6E6"/>
    <a:srgbClr val="1C1E26"/>
    <a:srgbClr val="303342"/>
    <a:srgbClr val="485F74"/>
    <a:srgbClr val="354655"/>
    <a:srgbClr val="C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558" autoAdjust="0"/>
  </p:normalViewPr>
  <p:slideViewPr>
    <p:cSldViewPr snapToGrid="0">
      <p:cViewPr varScale="1">
        <p:scale>
          <a:sx n="102" d="100"/>
          <a:sy n="102" d="100"/>
        </p:scale>
        <p:origin x="324" y="108"/>
      </p:cViewPr>
      <p:guideLst>
        <p:guide orient="horz" pos="4080"/>
        <p:guide pos="3840"/>
      </p:guideLst>
    </p:cSldViewPr>
  </p:slideViewPr>
  <p:outlineViewPr>
    <p:cViewPr>
      <p:scale>
        <a:sx n="75" d="100"/>
        <a:sy n="75" d="100"/>
      </p:scale>
      <p:origin x="0" y="-18576"/>
    </p:cViewPr>
  </p:outlineViewPr>
  <p:notesTextViewPr>
    <p:cViewPr>
      <p:scale>
        <a:sx n="3" d="2"/>
        <a:sy n="3" d="2"/>
      </p:scale>
      <p:origin x="0" y="0"/>
    </p:cViewPr>
  </p:notesTextViewPr>
  <p:sorterViewPr>
    <p:cViewPr varScale="1">
      <p:scale>
        <a:sx n="1" d="1"/>
        <a:sy n="1" d="1"/>
      </p:scale>
      <p:origin x="0" y="-1757"/>
    </p:cViewPr>
  </p:sorterViewPr>
  <p:notesViewPr>
    <p:cSldViewPr snapToGrid="0">
      <p:cViewPr varScale="1">
        <p:scale>
          <a:sx n="65" d="100"/>
          <a:sy n="65" d="100"/>
        </p:scale>
        <p:origin x="3082"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delmo\Desktop\sql%20brightlearn%20information\PIVOT_TABLES_ANALYSIS+VISUALS.xlsb"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neli\AppData\Roaming\Microsoft\Excel\Processed%2520data%20(version%201).xlsb"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neli\AppData\Roaming\Microsoft\Excel\Processed%2520data%20(version%201).xlsb"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neli\AppData\Roaming\Microsoft\Excel\Processed%2520data%20(version%201).xlsb"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ZA"/>
              <a:t>Austrai Revenue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dPt>
            <c:idx val="0"/>
            <c:bubble3D val="0"/>
            <c:spPr>
              <a:solidFill>
                <a:schemeClr val="accent2"/>
              </a:solidFill>
              <a:ln w="19050">
                <a:solidFill>
                  <a:schemeClr val="lt1"/>
                </a:solidFill>
              </a:ln>
              <a:effectLst/>
            </c:spPr>
            <c:extLst>
              <c:ext xmlns:c16="http://schemas.microsoft.com/office/drawing/2014/chart" uri="{C3380CC4-5D6E-409C-BE32-E72D297353CC}">
                <c16:uniqueId val="{00000001-4D55-41DE-BB6E-9FD09D5929D9}"/>
              </c:ext>
            </c:extLst>
          </c:dPt>
          <c:dPt>
            <c:idx val="1"/>
            <c:bubble3D val="0"/>
            <c:spPr>
              <a:solidFill>
                <a:schemeClr val="bg1">
                  <a:lumMod val="75000"/>
                </a:schemeClr>
              </a:solidFill>
              <a:ln w="19050">
                <a:solidFill>
                  <a:schemeClr val="lt1"/>
                </a:solidFill>
              </a:ln>
              <a:effectLst/>
            </c:spPr>
            <c:extLst>
              <c:ext xmlns:c16="http://schemas.microsoft.com/office/drawing/2014/chart" uri="{C3380CC4-5D6E-409C-BE32-E72D297353CC}">
                <c16:uniqueId val="{00000003-4D55-41DE-BB6E-9FD09D5929D9}"/>
              </c:ext>
            </c:extLst>
          </c:dPt>
          <c:dLbls>
            <c:dLbl>
              <c:idx val="0"/>
              <c:layout>
                <c:manualLayout>
                  <c:x val="-0.13546701128432026"/>
                  <c:y val="0.18686022966922861"/>
                </c:manualLayout>
              </c:layout>
              <c:tx>
                <c:rich>
                  <a:bodyPr rot="0" spcFirstLastPara="1" vertOverflow="ellipsis" vert="horz" wrap="square" lIns="38100" tIns="19050" rIns="38100" bIns="19050" anchor="ctr" anchorCtr="1">
                    <a:noAutofit/>
                  </a:bodyPr>
                  <a:lstStyle/>
                  <a:p>
                    <a:pPr>
                      <a:defRPr sz="900" b="0" i="0" u="none" strike="noStrike" kern="1200" baseline="0">
                        <a:solidFill>
                          <a:schemeClr val="tx1">
                            <a:lumMod val="75000"/>
                            <a:lumOff val="25000"/>
                          </a:schemeClr>
                        </a:solidFill>
                        <a:latin typeface="Arial Black" panose="020B0A04020102020204" pitchFamily="34" charset="0"/>
                        <a:ea typeface="+mn-ea"/>
                        <a:cs typeface="+mn-cs"/>
                      </a:defRPr>
                    </a:pPr>
                    <a:fld id="{87D8F084-3618-45A1-8EDA-93EECE262F25}" type="VALUE">
                      <a:rPr lang="en-US" sz="1400"/>
                      <a:pPr>
                        <a:defRPr>
                          <a:latin typeface="Arial Black" panose="020B0A04020102020204" pitchFamily="34" charset="0"/>
                        </a:defRPr>
                      </a:pPr>
                      <a:t>[VALUE]</a:t>
                    </a:fld>
                    <a:endParaRPr lang="en-ZA"/>
                  </a:p>
                </c:rich>
              </c:tx>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31571753719288098"/>
                      <c:h val="0.24677414457904484"/>
                    </c:manualLayout>
                  </c15:layout>
                  <c15:dlblFieldTable/>
                  <c15:showDataLabelsRange val="0"/>
                </c:ext>
                <c:ext xmlns:c16="http://schemas.microsoft.com/office/drawing/2014/chart" uri="{C3380CC4-5D6E-409C-BE32-E72D297353CC}">
                  <c16:uniqueId val="{00000001-4D55-41DE-BB6E-9FD09D5929D9}"/>
                </c:ext>
              </c:extLst>
            </c:dLbl>
            <c:dLbl>
              <c:idx val="1"/>
              <c:delete val="1"/>
              <c:extLst>
                <c:ext xmlns:c15="http://schemas.microsoft.com/office/drawing/2012/chart" uri="{CE6537A1-D6FC-4f65-9D91-7224C49458BB}"/>
                <c:ext xmlns:c16="http://schemas.microsoft.com/office/drawing/2014/chart" uri="{C3380CC4-5D6E-409C-BE32-E72D297353CC}">
                  <c16:uniqueId val="{00000003-4D55-41DE-BB6E-9FD09D5929D9}"/>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Arial Black" panose="020B0A040201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'Revenue per store location'!$C$9:$C$10</c:f>
              <c:strCache>
                <c:ptCount val="2"/>
                <c:pt idx="0">
                  <c:v>Astoria</c:v>
                </c:pt>
                <c:pt idx="1">
                  <c:v>Grand Total</c:v>
                </c:pt>
              </c:strCache>
            </c:strRef>
          </c:cat>
          <c:val>
            <c:numRef>
              <c:f>'Revenue per store location'!$D$9:$D$10</c:f>
              <c:numCache>
                <c:formatCode>0%</c:formatCode>
                <c:ptCount val="2"/>
                <c:pt idx="0" formatCode="0.00%">
                  <c:v>0.33229999999999998</c:v>
                </c:pt>
                <c:pt idx="1">
                  <c:v>1</c:v>
                </c:pt>
              </c:numCache>
            </c:numRef>
          </c:val>
          <c:extLst>
            <c:ext xmlns:c16="http://schemas.microsoft.com/office/drawing/2014/chart" uri="{C3380CC4-5D6E-409C-BE32-E72D297353CC}">
              <c16:uniqueId val="{00000004-4D55-41DE-BB6E-9FD09D5929D9}"/>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ZA" sz="1400" b="0" i="0" u="none" strike="noStrike" kern="1200" spc="0" baseline="0">
                <a:solidFill>
                  <a:sysClr val="windowText" lastClr="000000">
                    <a:lumMod val="65000"/>
                    <a:lumOff val="35000"/>
                  </a:sysClr>
                </a:solidFill>
              </a:rPr>
              <a:t>Hell's Kitchen Revenue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spPr>
            <a:solidFill>
              <a:schemeClr val="bg1">
                <a:lumMod val="75000"/>
              </a:schemeClr>
            </a:solidFill>
          </c:spPr>
          <c:dPt>
            <c:idx val="0"/>
            <c:bubble3D val="0"/>
            <c:spPr>
              <a:solidFill>
                <a:schemeClr val="accent2">
                  <a:lumMod val="75000"/>
                </a:schemeClr>
              </a:solidFill>
              <a:ln w="19050">
                <a:solidFill>
                  <a:schemeClr val="lt1"/>
                </a:solidFill>
              </a:ln>
              <a:effectLst/>
            </c:spPr>
            <c:extLst>
              <c:ext xmlns:c16="http://schemas.microsoft.com/office/drawing/2014/chart" uri="{C3380CC4-5D6E-409C-BE32-E72D297353CC}">
                <c16:uniqueId val="{00000001-6099-405D-9651-1E80358C0CD5}"/>
              </c:ext>
            </c:extLst>
          </c:dPt>
          <c:dPt>
            <c:idx val="1"/>
            <c:bubble3D val="0"/>
            <c:spPr>
              <a:solidFill>
                <a:schemeClr val="bg1">
                  <a:lumMod val="75000"/>
                </a:schemeClr>
              </a:solidFill>
              <a:ln w="19050">
                <a:solidFill>
                  <a:schemeClr val="lt1"/>
                </a:solidFill>
              </a:ln>
              <a:effectLst/>
            </c:spPr>
            <c:extLst>
              <c:ext xmlns:c16="http://schemas.microsoft.com/office/drawing/2014/chart" uri="{C3380CC4-5D6E-409C-BE32-E72D297353CC}">
                <c16:uniqueId val="{00000003-6099-405D-9651-1E80358C0CD5}"/>
              </c:ext>
            </c:extLst>
          </c:dPt>
          <c:dLbls>
            <c:dLbl>
              <c:idx val="0"/>
              <c:layout>
                <c:manualLayout>
                  <c:x val="-0.10482279613125096"/>
                  <c:y val="0.19183539777494546"/>
                </c:manualLayout>
              </c:layout>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8848177268603403"/>
                      <c:h val="0.27533500641012404"/>
                    </c:manualLayout>
                  </c15:layout>
                </c:ext>
                <c:ext xmlns:c16="http://schemas.microsoft.com/office/drawing/2014/chart" uri="{C3380CC4-5D6E-409C-BE32-E72D297353CC}">
                  <c16:uniqueId val="{00000001-6099-405D-9651-1E80358C0CD5}"/>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'Revenue per store location'!$F$9:$F$10</c:f>
              <c:strCache>
                <c:ptCount val="2"/>
                <c:pt idx="0">
                  <c:v>Hell's Kitchen</c:v>
                </c:pt>
                <c:pt idx="1">
                  <c:v>Grand Total</c:v>
                </c:pt>
              </c:strCache>
            </c:strRef>
          </c:cat>
          <c:val>
            <c:numRef>
              <c:f>'Revenue per store location'!$G$9:$G$10</c:f>
              <c:numCache>
                <c:formatCode>0%</c:formatCode>
                <c:ptCount val="2"/>
                <c:pt idx="0" formatCode="0.00%">
                  <c:v>0.33839999999999998</c:v>
                </c:pt>
                <c:pt idx="1">
                  <c:v>1</c:v>
                </c:pt>
              </c:numCache>
            </c:numRef>
          </c:val>
          <c:extLst>
            <c:ext xmlns:c16="http://schemas.microsoft.com/office/drawing/2014/chart" uri="{C3380CC4-5D6E-409C-BE32-E72D297353CC}">
              <c16:uniqueId val="{00000004-6099-405D-9651-1E80358C0CD5}"/>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ZA"/>
              <a:t>Lower Manhattan Revenue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dPt>
            <c:idx val="0"/>
            <c:bubble3D val="0"/>
            <c:spPr>
              <a:solidFill>
                <a:schemeClr val="accent2">
                  <a:lumMod val="75000"/>
                </a:schemeClr>
              </a:solidFill>
              <a:ln w="19050">
                <a:solidFill>
                  <a:schemeClr val="lt1"/>
                </a:solidFill>
              </a:ln>
              <a:effectLst/>
            </c:spPr>
            <c:extLst>
              <c:ext xmlns:c16="http://schemas.microsoft.com/office/drawing/2014/chart" uri="{C3380CC4-5D6E-409C-BE32-E72D297353CC}">
                <c16:uniqueId val="{00000001-998A-4C9B-8E92-6280504EC2BB}"/>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3-998A-4C9B-8E92-6280504EC2BB}"/>
              </c:ext>
            </c:extLst>
          </c:dPt>
          <c:dLbls>
            <c:dLbl>
              <c:idx val="0"/>
              <c:layout>
                <c:manualLayout>
                  <c:x val="-0.11067295933201797"/>
                  <c:y val="0.1875003283534519"/>
                </c:manualLayout>
              </c:layout>
              <c:spPr>
                <a:noFill/>
                <a:ln>
                  <a:noFill/>
                </a:ln>
                <a:effectLst/>
              </c:spPr>
              <c:txPr>
                <a:bodyPr rot="0" spcFirstLastPara="1" vertOverflow="ellipsis" vert="horz" wrap="square" lIns="38100" tIns="19050" rIns="38100" bIns="19050" anchor="ctr" anchorCtr="1">
                  <a:no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26311144576307671"/>
                      <c:h val="0.20091159674343426"/>
                    </c:manualLayout>
                  </c15:layout>
                </c:ext>
                <c:ext xmlns:c16="http://schemas.microsoft.com/office/drawing/2014/chart" uri="{C3380CC4-5D6E-409C-BE32-E72D297353CC}">
                  <c16:uniqueId val="{00000001-998A-4C9B-8E92-6280504EC2BB}"/>
                </c:ext>
              </c:extLst>
            </c:dLbl>
            <c:dLbl>
              <c:idx val="1"/>
              <c:delete val="1"/>
              <c:extLst>
                <c:ext xmlns:c15="http://schemas.microsoft.com/office/drawing/2012/chart" uri="{CE6537A1-D6FC-4f65-9D91-7224C49458BB}"/>
                <c:ext xmlns:c16="http://schemas.microsoft.com/office/drawing/2014/chart" uri="{C3380CC4-5D6E-409C-BE32-E72D297353CC}">
                  <c16:uniqueId val="{00000003-998A-4C9B-8E92-6280504EC2BB}"/>
                </c:ext>
              </c:extLst>
            </c:dLbl>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'Revenue per store location'!$I$9:$I$10</c:f>
              <c:strCache>
                <c:ptCount val="2"/>
                <c:pt idx="0">
                  <c:v>Lower Manhattan</c:v>
                </c:pt>
                <c:pt idx="1">
                  <c:v>Grand Total</c:v>
                </c:pt>
              </c:strCache>
            </c:strRef>
          </c:cat>
          <c:val>
            <c:numRef>
              <c:f>'Revenue per store location'!$J$9:$J$10</c:f>
              <c:numCache>
                <c:formatCode>0%</c:formatCode>
                <c:ptCount val="2"/>
                <c:pt idx="0" formatCode="0.00%">
                  <c:v>0.32919999999999999</c:v>
                </c:pt>
                <c:pt idx="1">
                  <c:v>1</c:v>
                </c:pt>
              </c:numCache>
            </c:numRef>
          </c:val>
          <c:extLst>
            <c:ext xmlns:c16="http://schemas.microsoft.com/office/drawing/2014/chart" uri="{C3380CC4-5D6E-409C-BE32-E72D297353CC}">
              <c16:uniqueId val="{00000004-998A-4C9B-8E92-6280504EC2BB}"/>
            </c:ext>
          </c:extLst>
        </c:ser>
        <c:dLbls>
          <c:showLegendKey val="0"/>
          <c:showVal val="0"/>
          <c:showCatName val="0"/>
          <c:showSerName val="0"/>
          <c:showPercent val="0"/>
          <c:showBubbleSize val="0"/>
          <c:showLeaderLines val="1"/>
        </c:dLbls>
        <c:firstSliceAng val="0"/>
        <c:holeSize val="75"/>
      </c:doughnutChart>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[PIVOT_TABLES_ANALYSIS+VISUALS.xlsb]Revenue per store location!PivotTable4</c:name>
    <c:fmtId val="9"/>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Revenue per store location</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fld id="{38D92222-380F-4153-B54E-9EEBF26F2BBC}" type="CATEGORYNAME">
                  <a:rPr lang="en-US"/>
                  <a:pPr>
                    <a:defRPr sz="900" b="0" i="0" u="none" strike="noStrike" kern="1200" baseline="0">
                      <a:solidFill>
                        <a:schemeClr val="lt1">
                          <a:lumMod val="85000"/>
                        </a:schemeClr>
                      </a:solidFill>
                      <a:latin typeface="+mn-lt"/>
                      <a:ea typeface="+mn-ea"/>
                      <a:cs typeface="+mn-cs"/>
                    </a:defRPr>
                  </a:pPr>
                  <a:t>[CATEGORY NAME]</a:t>
                </a:fld>
                <a:r>
                  <a:rPr lang="en-US"/>
                  <a:t>; </a:t>
                </a:r>
              </a:p>
              <a:p>
                <a:pPr>
                  <a:defRPr sz="900" b="0" i="0" u="none" strike="noStrike" kern="1200" baseline="0">
                    <a:solidFill>
                      <a:schemeClr val="lt1">
                        <a:lumMod val="85000"/>
                      </a:schemeClr>
                    </a:solidFill>
                    <a:latin typeface="+mn-lt"/>
                    <a:ea typeface="+mn-ea"/>
                    <a:cs typeface="+mn-cs"/>
                  </a:defRPr>
                </a:pPr>
                <a:fld id="{01B12DC6-5133-4D0B-9F6B-3075B8382B5F}" type="VALUE">
                  <a:rPr lang="en-US"/>
                  <a:pPr>
                    <a:defRPr sz="900" b="0" i="0" u="none" strike="noStrike" kern="1200" baseline="0">
                      <a:solidFill>
                        <a:schemeClr val="lt1">
                          <a:lumMod val="85000"/>
                        </a:schemeClr>
                      </a:solidFill>
                      <a:latin typeface="+mn-lt"/>
                      <a:ea typeface="+mn-ea"/>
                      <a:cs typeface="+mn-cs"/>
                    </a:defRPr>
                  </a:pPr>
                  <a:t>[VALUE]</a:t>
                </a:fld>
                <a:endParaRPr lang="en-ZA"/>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2"/>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s>
    <c:plotArea>
      <c:layout/>
      <c:pieChart>
        <c:varyColors val="1"/>
        <c:ser>
          <c:idx val="0"/>
          <c:order val="0"/>
          <c:tx>
            <c:strRef>
              <c:f>'Revenue per store location'!$B$3</c:f>
              <c:strCache>
                <c:ptCount val="1"/>
                <c:pt idx="0">
                  <c:v>Total</c:v>
                </c:pt>
              </c:strCache>
            </c:strRef>
          </c:tx>
          <c:spPr>
            <a:solidFill>
              <a:schemeClr val="accent4"/>
            </a:solidFill>
          </c:spPr>
          <c:dPt>
            <c:idx val="0"/>
            <c:bubble3D val="0"/>
            <c:spPr>
              <a:solidFill>
                <a:srgbClr val="FF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014D-44A0-B2CB-C088F66C0E6C}"/>
              </c:ext>
            </c:extLst>
          </c:dPt>
          <c:dPt>
            <c:idx val="1"/>
            <c:bubble3D val="0"/>
            <c:spPr>
              <a:solidFill>
                <a:schemeClr val="accent4"/>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014D-44A0-B2CB-C088F66C0E6C}"/>
              </c:ext>
            </c:extLst>
          </c:dPt>
          <c:dPt>
            <c:idx val="2"/>
            <c:bubble3D val="0"/>
            <c:spPr>
              <a:solidFill>
                <a:srgbClr val="00B0F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014D-44A0-B2CB-C088F66C0E6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bestFit"/>
            <c:showLegendKey val="0"/>
            <c:showVal val="1"/>
            <c:showCatName val="1"/>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'Revenue per store location'!$A$4:$A$7</c:f>
              <c:strCache>
                <c:ptCount val="3"/>
                <c:pt idx="0">
                  <c:v>Astoria</c:v>
                </c:pt>
                <c:pt idx="1">
                  <c:v>Hell's Kitchen</c:v>
                </c:pt>
                <c:pt idx="2">
                  <c:v>Lower Manhattan</c:v>
                </c:pt>
              </c:strCache>
            </c:strRef>
          </c:cat>
          <c:val>
            <c:numRef>
              <c:f>'Revenue per store location'!$B$4:$B$7</c:f>
              <c:numCache>
                <c:formatCode>"R"#\ ##0.00</c:formatCode>
                <c:ptCount val="3"/>
                <c:pt idx="0">
                  <c:v>232243.91000000591</c:v>
                </c:pt>
                <c:pt idx="1">
                  <c:v>236511.17000000639</c:v>
                </c:pt>
                <c:pt idx="2">
                  <c:v>230057.25000000509</c:v>
                </c:pt>
              </c:numCache>
            </c:numRef>
          </c:val>
          <c:extLst>
            <c:ext xmlns:c16="http://schemas.microsoft.com/office/drawing/2014/chart" uri="{C3380CC4-5D6E-409C-BE32-E72D297353CC}">
              <c16:uniqueId val="{00000006-014D-44A0-B2CB-C088F66C0E6C}"/>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[PIVOT_TABLES_ANALYSIS+VISUALS.xlsb]Revenue Per Month!PivotTable2</c:name>
    <c:fmtId val="26"/>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Revenue Per Month</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'Revenue Per Month'!$B$3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'Revenue Per Month'!$A$4:$A$10</c:f>
              <c:strCache>
                <c:ptCount val="6"/>
                <c:pt idx="0">
                  <c:v>Jan</c:v>
                </c:pt>
                <c:pt idx="1">
                  <c:v>Feb</c:v>
                </c:pt>
                <c:pt idx="2">
                  <c:v>Mar</c:v>
                </c:pt>
                <c:pt idx="3">
                  <c:v>Apr</c:v>
                </c:pt>
                <c:pt idx="4">
                  <c:v>May</c:v>
                </c:pt>
                <c:pt idx="5">
                  <c:v>Jun</c:v>
                </c:pt>
              </c:strCache>
            </c:strRef>
          </c:cat>
          <c:val>
            <c:numRef>
              <c:f>'Revenue Per Month'!$B$4:$B$10</c:f>
              <c:numCache>
                <c:formatCode>"R"#\ ##0.00</c:formatCode>
                <c:ptCount val="6"/>
                <c:pt idx="0">
                  <c:v>81677.739999999554</c:v>
                </c:pt>
                <c:pt idx="1">
                  <c:v>76145.189999999478</c:v>
                </c:pt>
                <c:pt idx="2">
                  <c:v>98834.679999999877</c:v>
                </c:pt>
                <c:pt idx="3">
                  <c:v>118941.08000000013</c:v>
                </c:pt>
                <c:pt idx="4">
                  <c:v>156727.76000000146</c:v>
                </c:pt>
                <c:pt idx="5">
                  <c:v>166485.88000000111</c:v>
                </c:pt>
              </c:numCache>
            </c:numRef>
          </c:val>
          <c:extLst>
            <c:ext xmlns:c16="http://schemas.microsoft.com/office/drawing/2014/chart" uri="{C3380CC4-5D6E-409C-BE32-E72D297353CC}">
              <c16:uniqueId val="{00000000-4916-4166-8DE7-D0665C195387}"/>
            </c:ext>
          </c:extLst>
        </c:ser>
        <c:dLbls>
          <c:dLblPos val="inEnd"/>
          <c:showLegendKey val="0"/>
          <c:showVal val="1"/>
          <c:showCatName val="0"/>
          <c:showSerName val="0"/>
          <c:showPercent val="0"/>
          <c:showBubbleSize val="0"/>
        </c:dLbls>
        <c:gapWidth val="100"/>
        <c:overlap val="-24"/>
        <c:axId val="390790208"/>
        <c:axId val="390795008"/>
      </c:barChart>
      <c:catAx>
        <c:axId val="3907902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90795008"/>
        <c:crosses val="autoZero"/>
        <c:auto val="1"/>
        <c:lblAlgn val="ctr"/>
        <c:lblOffset val="100"/>
        <c:noMultiLvlLbl val="0"/>
      </c:catAx>
      <c:valAx>
        <c:axId val="390795008"/>
        <c:scaling>
          <c:orientation val="minMax"/>
        </c:scaling>
        <c:delete val="0"/>
        <c:axPos val="l"/>
        <c:majorGridlines>
          <c:spPr>
            <a:ln w="9525" cap="flat" cmpd="sng" algn="ctr">
              <a:solidFill>
                <a:schemeClr val="lt1">
                  <a:lumMod val="95000"/>
                  <a:alpha val="10000"/>
                </a:schemeClr>
              </a:solidFill>
              <a:round/>
            </a:ln>
            <a:effectLst/>
          </c:spPr>
        </c:majorGridlines>
        <c:numFmt formatCode="&quot;R&quot;#\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907902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[PIVOT_TABLES_ANALYSIS+VISUALS.xlsb]Sales vs Revenue vs product typ!PivotTable5</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ZA"/>
              <a:t>Sales VS Revenue per Product Type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'Sales vs Revenue vs product typ'!$B$3</c:f>
              <c:strCache>
                <c:ptCount val="1"/>
                <c:pt idx="0">
                  <c:v>Count of NUMBER_OF_SALES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'Sales vs Revenue vs product typ'!$A$4:$A$13</c:f>
              <c:strCache>
                <c:ptCount val="9"/>
                <c:pt idx="0">
                  <c:v>Bakery</c:v>
                </c:pt>
                <c:pt idx="1">
                  <c:v>Branded</c:v>
                </c:pt>
                <c:pt idx="2">
                  <c:v>Coffee</c:v>
                </c:pt>
                <c:pt idx="3">
                  <c:v>Coffee beans</c:v>
                </c:pt>
                <c:pt idx="4">
                  <c:v>Drinking Chocolate</c:v>
                </c:pt>
                <c:pt idx="5">
                  <c:v>Flavours</c:v>
                </c:pt>
                <c:pt idx="6">
                  <c:v>Loose Tea</c:v>
                </c:pt>
                <c:pt idx="7">
                  <c:v>Packaged Chocolate</c:v>
                </c:pt>
                <c:pt idx="8">
                  <c:v>Tea</c:v>
                </c:pt>
              </c:strCache>
            </c:strRef>
          </c:cat>
          <c:val>
            <c:numRef>
              <c:f>'Sales vs Revenue vs product typ'!$B$4:$B$13</c:f>
              <c:numCache>
                <c:formatCode>General</c:formatCode>
                <c:ptCount val="9"/>
                <c:pt idx="0">
                  <c:v>18140</c:v>
                </c:pt>
                <c:pt idx="1">
                  <c:v>697</c:v>
                </c:pt>
                <c:pt idx="2">
                  <c:v>45158</c:v>
                </c:pt>
                <c:pt idx="3">
                  <c:v>1683</c:v>
                </c:pt>
                <c:pt idx="4">
                  <c:v>8887</c:v>
                </c:pt>
                <c:pt idx="5">
                  <c:v>5012</c:v>
                </c:pt>
                <c:pt idx="6">
                  <c:v>1164</c:v>
                </c:pt>
                <c:pt idx="7">
                  <c:v>480</c:v>
                </c:pt>
                <c:pt idx="8">
                  <c:v>35078</c:v>
                </c:pt>
              </c:numCache>
            </c:numRef>
          </c:val>
          <c:extLst>
            <c:ext xmlns:c16="http://schemas.microsoft.com/office/drawing/2014/chart" uri="{C3380CC4-5D6E-409C-BE32-E72D297353CC}">
              <c16:uniqueId val="{00000000-3D42-4612-8D48-F078F6DE2BF4}"/>
            </c:ext>
          </c:extLst>
        </c:ser>
        <c:ser>
          <c:idx val="1"/>
          <c:order val="1"/>
          <c:tx>
            <c:strRef>
              <c:f>'Sales vs Revenue vs product typ'!$C$3</c:f>
              <c:strCache>
                <c:ptCount val="1"/>
                <c:pt idx="0">
                  <c:v>Sum of REVENUE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'Sales vs Revenue vs product typ'!$A$4:$A$13</c:f>
              <c:strCache>
                <c:ptCount val="9"/>
                <c:pt idx="0">
                  <c:v>Bakery</c:v>
                </c:pt>
                <c:pt idx="1">
                  <c:v>Branded</c:v>
                </c:pt>
                <c:pt idx="2">
                  <c:v>Coffee</c:v>
                </c:pt>
                <c:pt idx="3">
                  <c:v>Coffee beans</c:v>
                </c:pt>
                <c:pt idx="4">
                  <c:v>Drinking Chocolate</c:v>
                </c:pt>
                <c:pt idx="5">
                  <c:v>Flavours</c:v>
                </c:pt>
                <c:pt idx="6">
                  <c:v>Loose Tea</c:v>
                </c:pt>
                <c:pt idx="7">
                  <c:v>Packaged Chocolate</c:v>
                </c:pt>
                <c:pt idx="8">
                  <c:v>Tea</c:v>
                </c:pt>
              </c:strCache>
            </c:strRef>
          </c:cat>
          <c:val>
            <c:numRef>
              <c:f>'Sales vs Revenue vs product typ'!$C$4:$C$13</c:f>
              <c:numCache>
                <c:formatCode>General</c:formatCode>
                <c:ptCount val="9"/>
                <c:pt idx="0">
                  <c:v>82315.640000000101</c:v>
                </c:pt>
                <c:pt idx="1">
                  <c:v>13607</c:v>
                </c:pt>
                <c:pt idx="2">
                  <c:v>269952.45000001177</c:v>
                </c:pt>
                <c:pt idx="3">
                  <c:v>40085.249999999964</c:v>
                </c:pt>
                <c:pt idx="4">
                  <c:v>72416</c:v>
                </c:pt>
                <c:pt idx="5">
                  <c:v>8408.8000000003885</c:v>
                </c:pt>
                <c:pt idx="6">
                  <c:v>11213.600000000071</c:v>
                </c:pt>
                <c:pt idx="7">
                  <c:v>4407.6399999999912</c:v>
                </c:pt>
                <c:pt idx="8">
                  <c:v>196405.95000000522</c:v>
                </c:pt>
              </c:numCache>
            </c:numRef>
          </c:val>
          <c:extLst>
            <c:ext xmlns:c16="http://schemas.microsoft.com/office/drawing/2014/chart" uri="{C3380CC4-5D6E-409C-BE32-E72D297353CC}">
              <c16:uniqueId val="{00000001-3D42-4612-8D48-F078F6DE2BF4}"/>
            </c:ext>
          </c:extLst>
        </c:ser>
        <c:dLbls>
          <c:showLegendKey val="0"/>
          <c:showVal val="0"/>
          <c:showCatName val="0"/>
          <c:showSerName val="0"/>
          <c:showPercent val="0"/>
          <c:showBubbleSize val="0"/>
        </c:dLbls>
        <c:gapWidth val="100"/>
        <c:overlap val="-24"/>
        <c:axId val="418539664"/>
        <c:axId val="418538704"/>
      </c:barChart>
      <c:catAx>
        <c:axId val="4185396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18538704"/>
        <c:crosses val="autoZero"/>
        <c:auto val="1"/>
        <c:lblAlgn val="ctr"/>
        <c:lblOffset val="100"/>
        <c:noMultiLvlLbl val="0"/>
      </c:catAx>
      <c:valAx>
        <c:axId val="41853870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185396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[Processed%20data (version 1).xlsb]Revenue per time of the day!PivotTable3</c:name>
    <c:fmtId val="6"/>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'Revenue per time of the day'!$B$3</c:f>
              <c:strCache>
                <c:ptCount val="1"/>
                <c:pt idx="0">
                  <c:v>Total</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Lbls>
            <c:dLbl>
              <c:idx val="0"/>
              <c:layout>
                <c:manualLayout>
                  <c:x val="-2.4809276246993339E-3"/>
                  <c:y val="7.0109571832067008E-2"/>
                </c:manualLayout>
              </c:layout>
              <c:spPr>
                <a:noFill/>
                <a:ln>
                  <a:noFill/>
                </a:ln>
                <a:effectLst/>
              </c:spPr>
              <c:txPr>
                <a:bodyPr rot="0" spcFirstLastPara="1" vertOverflow="ellipsis" vert="horz" wrap="square" lIns="38100" tIns="19050" rIns="38100" bIns="19050" anchor="ctr" anchorCtr="1">
                  <a:noAutofit/>
                </a:bodyPr>
                <a:lstStyle/>
                <a:p>
                  <a:pPr>
                    <a:defRPr sz="133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2494570773148861"/>
                      <c:h val="0.16315953955201315"/>
                    </c:manualLayout>
                  </c15:layout>
                </c:ext>
                <c:ext xmlns:c16="http://schemas.microsoft.com/office/drawing/2014/chart" uri="{C3380CC4-5D6E-409C-BE32-E72D297353CC}">
                  <c16:uniqueId val="{00000003-E2DA-4471-8787-C03819967AC8}"/>
                </c:ext>
              </c:extLst>
            </c:dLbl>
            <c:dLbl>
              <c:idx val="1"/>
              <c:layout>
                <c:manualLayout>
                  <c:x val="-8.683246686447715E-3"/>
                  <c:y val="6.1162600450708891E-2"/>
                </c:manualLayout>
              </c:layout>
              <c:spPr>
                <a:noFill/>
                <a:ln>
                  <a:noFill/>
                </a:ln>
                <a:effectLst/>
              </c:spPr>
              <c:txPr>
                <a:bodyPr rot="0" spcFirstLastPara="1" vertOverflow="ellipsis" vert="horz" wrap="square" lIns="38100" tIns="19050" rIns="38100" bIns="19050" anchor="ctr" anchorCtr="1">
                  <a:noAutofit/>
                </a:bodyPr>
                <a:lstStyle/>
                <a:p>
                  <a:pPr>
                    <a:defRPr sz="133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373503458549853"/>
                      <c:h val="0.12379224551665133"/>
                    </c:manualLayout>
                  </c15:layout>
                </c:ext>
                <c:ext xmlns:c16="http://schemas.microsoft.com/office/drawing/2014/chart" uri="{C3380CC4-5D6E-409C-BE32-E72D297353CC}">
                  <c16:uniqueId val="{00000001-E2DA-4471-8787-C03819967AC8}"/>
                </c:ext>
              </c:extLst>
            </c:dLbl>
            <c:dLbl>
              <c:idx val="2"/>
              <c:layout>
                <c:manualLayout>
                  <c:x val="-1.240268463717801E-3"/>
                  <c:y val="5.9373037095150197E-2"/>
                </c:manualLayout>
              </c:layout>
              <c:spPr>
                <a:noFill/>
                <a:ln>
                  <a:noFill/>
                </a:ln>
                <a:effectLst/>
              </c:spPr>
              <c:txPr>
                <a:bodyPr rot="0" spcFirstLastPara="1" vertOverflow="ellipsis" vert="horz" wrap="square" lIns="38100" tIns="19050" rIns="38100" bIns="19050" anchor="ctr" anchorCtr="1">
                  <a:noAutofit/>
                </a:bodyPr>
                <a:lstStyle/>
                <a:p>
                  <a:pPr>
                    <a:defRPr sz="133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7704518785017462"/>
                      <c:h val="0.16315953955201315"/>
                    </c:manualLayout>
                  </c15:layout>
                </c:ext>
                <c:ext xmlns:c16="http://schemas.microsoft.com/office/drawing/2014/chart" uri="{C3380CC4-5D6E-409C-BE32-E72D297353CC}">
                  <c16:uniqueId val="{00000002-E2DA-4471-8787-C03819967AC8}"/>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'Revenue per time of the day'!$A$4:$A$7</c:f>
              <c:strCache>
                <c:ptCount val="3"/>
                <c:pt idx="0">
                  <c:v>Afternoon</c:v>
                </c:pt>
                <c:pt idx="1">
                  <c:v>Evening</c:v>
                </c:pt>
                <c:pt idx="2">
                  <c:v>Morning</c:v>
                </c:pt>
              </c:strCache>
            </c:strRef>
          </c:cat>
          <c:val>
            <c:numRef>
              <c:f>'Revenue per time of the day'!$B$4:$B$7</c:f>
              <c:numCache>
                <c:formatCode>"R"#\ ##0.00</c:formatCode>
                <c:ptCount val="3"/>
                <c:pt idx="0">
                  <c:v>204720.83000000424</c:v>
                </c:pt>
                <c:pt idx="1">
                  <c:v>105802.82999999942</c:v>
                </c:pt>
                <c:pt idx="2">
                  <c:v>388288.67000000307</c:v>
                </c:pt>
              </c:numCache>
            </c:numRef>
          </c:val>
          <c:extLst>
            <c:ext xmlns:c16="http://schemas.microsoft.com/office/drawing/2014/chart" uri="{C3380CC4-5D6E-409C-BE32-E72D297353CC}">
              <c16:uniqueId val="{00000000-E2DA-4471-8787-C03819967AC8}"/>
            </c:ext>
          </c:extLst>
        </c:ser>
        <c:dLbls>
          <c:dLblPos val="inEnd"/>
          <c:showLegendKey val="0"/>
          <c:showVal val="1"/>
          <c:showCatName val="0"/>
          <c:showSerName val="0"/>
          <c:showPercent val="0"/>
          <c:showBubbleSize val="0"/>
        </c:dLbls>
        <c:gapWidth val="41"/>
        <c:axId val="390825728"/>
        <c:axId val="390822368"/>
      </c:barChart>
      <c:catAx>
        <c:axId val="39082572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effectLst/>
                <a:latin typeface="+mn-lt"/>
                <a:ea typeface="+mn-ea"/>
                <a:cs typeface="+mn-cs"/>
              </a:defRPr>
            </a:pPr>
            <a:endParaRPr lang="en-US"/>
          </a:p>
        </c:txPr>
        <c:crossAx val="390822368"/>
        <c:crosses val="autoZero"/>
        <c:auto val="1"/>
        <c:lblAlgn val="ctr"/>
        <c:lblOffset val="100"/>
        <c:noMultiLvlLbl val="0"/>
      </c:catAx>
      <c:valAx>
        <c:axId val="390822368"/>
        <c:scaling>
          <c:orientation val="minMax"/>
        </c:scaling>
        <c:delete val="1"/>
        <c:axPos val="l"/>
        <c:numFmt formatCode="&quot;R&quot;#\ ##0.00" sourceLinked="1"/>
        <c:majorTickMark val="none"/>
        <c:minorTickMark val="none"/>
        <c:tickLblPos val="nextTo"/>
        <c:crossAx val="3908257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[Processed%20data (version 1).xlsb]Sales per store location!PivotTable6</c:name>
    <c:fmtId val="3"/>
  </c:pivotSource>
  <c:chart>
    <c:title>
      <c:tx>
        <c:rich>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r>
              <a:rPr lang="en-ZA"/>
              <a:t>Sales per store location</a:t>
            </a:r>
          </a:p>
        </c:rich>
      </c:tx>
      <c:layout>
        <c:manualLayout>
          <c:xMode val="edge"/>
          <c:yMode val="edge"/>
          <c:x val="0.29853049433909518"/>
          <c:y val="1.2213738500332432E-2"/>
        </c:manualLayout>
      </c:layout>
      <c:overlay val="0"/>
      <c:spPr>
        <a:noFill/>
        <a:ln>
          <a:noFill/>
        </a:ln>
        <a:effectLst/>
      </c:spPr>
      <c:txPr>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endParaRPr lang="en-ZA"/>
        </a:p>
      </c:txPr>
    </c:title>
    <c:autoTitleDeleted val="0"/>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5"/>
          <c:spPr>
            <a:solidFill>
              <a:schemeClr val="accent1"/>
            </a:solidFill>
            <a:ln w="9525" cap="flat" cmpd="sng" algn="ctr">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'Sales per store location'!$B$3:$B$4</c:f>
              <c:strCache>
                <c:ptCount val="1"/>
                <c:pt idx="0">
                  <c:v>Astoria</c:v>
                </c:pt>
              </c:strCache>
            </c:strRef>
          </c:tx>
          <c:spPr>
            <a:ln w="22225" cap="rnd" cmpd="sng" algn="ctr">
              <a:solidFill>
                <a:schemeClr val="accent1"/>
              </a:solidFill>
              <a:round/>
            </a:ln>
            <a:effectLst/>
          </c:spPr>
          <c:marker>
            <c:symbol val="none"/>
          </c:marker>
          <c:cat>
            <c:strRef>
              <c:f>'Sales per store location'!$A$5:$A$8</c:f>
              <c:strCache>
                <c:ptCount val="3"/>
                <c:pt idx="0">
                  <c:v>Morning</c:v>
                </c:pt>
                <c:pt idx="1">
                  <c:v>Afternoon</c:v>
                </c:pt>
                <c:pt idx="2">
                  <c:v>Evening</c:v>
                </c:pt>
              </c:strCache>
            </c:strRef>
          </c:cat>
          <c:val>
            <c:numRef>
              <c:f>'Sales per store location'!$B$5:$B$8</c:f>
              <c:numCache>
                <c:formatCode>"R"#\ ##0.00</c:formatCode>
                <c:ptCount val="3"/>
                <c:pt idx="0">
                  <c:v>104942.51999999961</c:v>
                </c:pt>
                <c:pt idx="1">
                  <c:v>78567.139999999519</c:v>
                </c:pt>
                <c:pt idx="2">
                  <c:v>48734.249999999891</c:v>
                </c:pt>
              </c:numCache>
            </c:numRef>
          </c:val>
          <c:smooth val="0"/>
          <c:extLst>
            <c:ext xmlns:c16="http://schemas.microsoft.com/office/drawing/2014/chart" uri="{C3380CC4-5D6E-409C-BE32-E72D297353CC}">
              <c16:uniqueId val="{00000000-DB2B-45C0-878B-BF5F26183824}"/>
            </c:ext>
          </c:extLst>
        </c:ser>
        <c:ser>
          <c:idx val="1"/>
          <c:order val="1"/>
          <c:tx>
            <c:strRef>
              <c:f>'Sales per store location'!$C$3:$C$4</c:f>
              <c:strCache>
                <c:ptCount val="1"/>
                <c:pt idx="0">
                  <c:v>Hell's Kitchen</c:v>
                </c:pt>
              </c:strCache>
            </c:strRef>
          </c:tx>
          <c:spPr>
            <a:ln w="22225" cap="rnd" cmpd="sng" algn="ctr">
              <a:solidFill>
                <a:schemeClr val="accent3"/>
              </a:solidFill>
              <a:round/>
            </a:ln>
            <a:effectLst/>
          </c:spPr>
          <c:marker>
            <c:symbol val="none"/>
          </c:marker>
          <c:cat>
            <c:strRef>
              <c:f>'Sales per store location'!$A$5:$A$8</c:f>
              <c:strCache>
                <c:ptCount val="3"/>
                <c:pt idx="0">
                  <c:v>Morning</c:v>
                </c:pt>
                <c:pt idx="1">
                  <c:v>Afternoon</c:v>
                </c:pt>
                <c:pt idx="2">
                  <c:v>Evening</c:v>
                </c:pt>
              </c:strCache>
            </c:strRef>
          </c:cat>
          <c:val>
            <c:numRef>
              <c:f>'Sales per store location'!$C$5:$C$8</c:f>
              <c:numCache>
                <c:formatCode>"R"#\ ##0.00</c:formatCode>
                <c:ptCount val="3"/>
                <c:pt idx="0">
                  <c:v>139443.3000000008</c:v>
                </c:pt>
                <c:pt idx="1">
                  <c:v>59012.429999999484</c:v>
                </c:pt>
                <c:pt idx="2">
                  <c:v>38055.439999999886</c:v>
                </c:pt>
              </c:numCache>
            </c:numRef>
          </c:val>
          <c:smooth val="0"/>
          <c:extLst>
            <c:ext xmlns:c16="http://schemas.microsoft.com/office/drawing/2014/chart" uri="{C3380CC4-5D6E-409C-BE32-E72D297353CC}">
              <c16:uniqueId val="{00000001-DB2B-45C0-878B-BF5F26183824}"/>
            </c:ext>
          </c:extLst>
        </c:ser>
        <c:ser>
          <c:idx val="2"/>
          <c:order val="2"/>
          <c:tx>
            <c:strRef>
              <c:f>'Sales per store location'!$D$3:$D$4</c:f>
              <c:strCache>
                <c:ptCount val="1"/>
                <c:pt idx="0">
                  <c:v>Lower Manhattan</c:v>
                </c:pt>
              </c:strCache>
            </c:strRef>
          </c:tx>
          <c:spPr>
            <a:ln w="22225" cap="rnd" cmpd="sng" algn="ctr">
              <a:solidFill>
                <a:schemeClr val="accent5"/>
              </a:solidFill>
              <a:round/>
            </a:ln>
            <a:effectLst/>
          </c:spPr>
          <c:marker>
            <c:symbol val="none"/>
          </c:marker>
          <c:cat>
            <c:strRef>
              <c:f>'Sales per store location'!$A$5:$A$8</c:f>
              <c:strCache>
                <c:ptCount val="3"/>
                <c:pt idx="0">
                  <c:v>Morning</c:v>
                </c:pt>
                <c:pt idx="1">
                  <c:v>Afternoon</c:v>
                </c:pt>
                <c:pt idx="2">
                  <c:v>Evening</c:v>
                </c:pt>
              </c:strCache>
            </c:strRef>
          </c:cat>
          <c:val>
            <c:numRef>
              <c:f>'Sales per store location'!$D$5:$D$8</c:f>
              <c:numCache>
                <c:formatCode>"R"#\ ##0.00</c:formatCode>
                <c:ptCount val="3"/>
                <c:pt idx="0">
                  <c:v>143902.85000000102</c:v>
                </c:pt>
                <c:pt idx="1">
                  <c:v>67141.259999999646</c:v>
                </c:pt>
                <c:pt idx="2">
                  <c:v>19013.140000000047</c:v>
                </c:pt>
              </c:numCache>
            </c:numRef>
          </c:val>
          <c:smooth val="0"/>
          <c:extLst>
            <c:ext xmlns:c16="http://schemas.microsoft.com/office/drawing/2014/chart" uri="{C3380CC4-5D6E-409C-BE32-E72D297353CC}">
              <c16:uniqueId val="{00000002-DB2B-45C0-878B-BF5F26183824}"/>
            </c:ext>
          </c:extLst>
        </c:ser>
        <c:dLbls>
          <c:showLegendKey val="0"/>
          <c:showVal val="0"/>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418567024"/>
        <c:axId val="418559344"/>
      </c:lineChart>
      <c:catAx>
        <c:axId val="418567024"/>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spc="20" baseline="0">
                <a:solidFill>
                  <a:schemeClr val="dk1">
                    <a:lumMod val="65000"/>
                    <a:lumOff val="35000"/>
                  </a:schemeClr>
                </a:solidFill>
                <a:latin typeface="+mn-lt"/>
                <a:ea typeface="+mn-ea"/>
                <a:cs typeface="+mn-cs"/>
              </a:defRPr>
            </a:pPr>
            <a:endParaRPr lang="en-US"/>
          </a:p>
        </c:txPr>
        <c:crossAx val="418559344"/>
        <c:crosses val="autoZero"/>
        <c:auto val="1"/>
        <c:lblAlgn val="ctr"/>
        <c:lblOffset val="100"/>
        <c:noMultiLvlLbl val="0"/>
      </c:catAx>
      <c:valAx>
        <c:axId val="418559344"/>
        <c:scaling>
          <c:orientation val="minMax"/>
        </c:scaling>
        <c:delete val="0"/>
        <c:axPos val="l"/>
        <c:numFmt formatCode="&quot;R&quot;#\ ##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dk1">
                    <a:lumMod val="65000"/>
                    <a:lumOff val="35000"/>
                  </a:schemeClr>
                </a:solidFill>
                <a:latin typeface="+mn-lt"/>
                <a:ea typeface="+mn-ea"/>
                <a:cs typeface="+mn-cs"/>
              </a:defRPr>
            </a:pPr>
            <a:endParaRPr lang="en-US"/>
          </a:p>
        </c:txPr>
        <c:crossAx val="418567024"/>
        <c:crosses val="autoZero"/>
        <c:crossBetween val="between"/>
      </c:valAx>
      <c:spPr>
        <a:gradFill>
          <a:gsLst>
            <a:gs pos="100000">
              <a:schemeClr val="lt1">
                <a:lumMod val="95000"/>
              </a:schemeClr>
            </a:gs>
            <a:gs pos="0">
              <a:schemeClr val="lt1"/>
            </a:gs>
          </a:gsLst>
          <a:lin ang="5400000" scaled="0"/>
        </a:grad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solidFill>
      <a:schemeClr val="lt1"/>
    </a:soli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[Processed%20data (version 1).xlsb]Sales vs day of the week!PivotTable7</c:name>
    <c:fmtId val="6"/>
  </c:pivotSource>
  <c:chart>
    <c:autoTitleDeleted val="1"/>
    <c:pivotFmts>
      <c:pivotFmt>
        <c:idx val="0"/>
        <c:spPr>
          <a:solidFill>
            <a:schemeClr val="accent1"/>
          </a:solidFill>
          <a:ln w="28575" cap="rnd" cmpd="sng" algn="ctr">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cmpd="sng" algn="ctr">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cmpd="sng" algn="ctr">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'Sales vs day of the week'!$B$3</c:f>
              <c:strCache>
                <c:ptCount val="1"/>
                <c:pt idx="0">
                  <c:v>Total</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'Sales vs day of the week'!$A$4:$A$11</c:f>
              <c:strCache>
                <c:ptCount val="7"/>
                <c:pt idx="0">
                  <c:v>Sun</c:v>
                </c:pt>
                <c:pt idx="1">
                  <c:v>Mon</c:v>
                </c:pt>
                <c:pt idx="2">
                  <c:v>Tue</c:v>
                </c:pt>
                <c:pt idx="3">
                  <c:v>Wed</c:v>
                </c:pt>
                <c:pt idx="4">
                  <c:v>Thu</c:v>
                </c:pt>
                <c:pt idx="5">
                  <c:v>Fri</c:v>
                </c:pt>
                <c:pt idx="6">
                  <c:v>Sat</c:v>
                </c:pt>
              </c:strCache>
            </c:strRef>
          </c:cat>
          <c:val>
            <c:numRef>
              <c:f>'Sales vs day of the week'!$B$4:$B$11</c:f>
              <c:numCache>
                <c:formatCode>General</c:formatCode>
                <c:ptCount val="7"/>
                <c:pt idx="0">
                  <c:v>16555</c:v>
                </c:pt>
                <c:pt idx="1">
                  <c:v>16881</c:v>
                </c:pt>
                <c:pt idx="2">
                  <c:v>16362</c:v>
                </c:pt>
                <c:pt idx="3">
                  <c:v>16755</c:v>
                </c:pt>
                <c:pt idx="4">
                  <c:v>16966</c:v>
                </c:pt>
                <c:pt idx="5">
                  <c:v>16828</c:v>
                </c:pt>
                <c:pt idx="6">
                  <c:v>15952</c:v>
                </c:pt>
              </c:numCache>
            </c:numRef>
          </c:val>
          <c:smooth val="0"/>
          <c:extLst>
            <c:ext xmlns:c16="http://schemas.microsoft.com/office/drawing/2014/chart" uri="{C3380CC4-5D6E-409C-BE32-E72D297353CC}">
              <c16:uniqueId val="{00000000-5EEC-4CB4-8D9C-E9275DB22447}"/>
            </c:ext>
          </c:extLst>
        </c:ser>
        <c:dLbls>
          <c:showLegendKey val="0"/>
          <c:showVal val="0"/>
          <c:showCatName val="0"/>
          <c:showSerName val="0"/>
          <c:showPercent val="0"/>
          <c:showBubbleSize val="0"/>
        </c:dLbls>
        <c:smooth val="0"/>
        <c:axId val="418569424"/>
        <c:axId val="418577104"/>
      </c:lineChart>
      <c:catAx>
        <c:axId val="41856942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418577104"/>
        <c:crosses val="autoZero"/>
        <c:auto val="1"/>
        <c:lblAlgn val="ctr"/>
        <c:lblOffset val="100"/>
        <c:noMultiLvlLbl val="0"/>
      </c:catAx>
      <c:valAx>
        <c:axId val="41857710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4185694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330" kern="1200"/>
  </cs:chartArea>
  <cs:dataLabel>
    <cs:lnRef idx="0"/>
    <cs:fillRef idx="0"/>
    <cs:effectRef idx="0"/>
    <cs:fontRef idx="minor">
      <a:schemeClr val="lt1"/>
    </cs:fontRef>
    <cs:spPr/>
    <cs:defRPr sz="133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33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1197"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862"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1197" kern="1200" spc="20" baseline="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920ABC-E11D-42B4-A428-76B2C5BC0052}" type="datetimeFigureOut">
              <a:rPr lang="en-US" smtClean="0"/>
              <a:t>11/3/2025</a:t>
            </a:fld>
            <a:endParaRPr lang="en-US" dirty="0"/>
          </a:p>
        </p:txBody>
      </p:sp>
      <p:sp>
        <p:nvSpPr>
          <p:cNvPr id="4" name="Footer Placeholder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11/3/2025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dirty="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2"/>
        <p:cNvGrpSpPr/>
        <p:nvPr/>
      </p:nvGrpSpPr>
      <p:grpSpPr>
        <a:xfrm>
          <a:off x="0" y="0"/>
          <a:ext cx="0" cy="0"/>
          <a:chOff x="0" y="0"/>
          <a:chExt cx="0" cy="0"/>
        </a:xfrm>
      </p:grpSpPr>
      <p:sp>
        <p:nvSpPr>
          <p:cNvPr id="3363" name="Google Shape;3363;g42c663f82a594803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4" name="Google Shape;3364;g42c663f82a594803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1"/>
        <p:cNvGrpSpPr/>
        <p:nvPr/>
      </p:nvGrpSpPr>
      <p:grpSpPr>
        <a:xfrm>
          <a:off x="0" y="0"/>
          <a:ext cx="0" cy="0"/>
          <a:chOff x="0" y="0"/>
          <a:chExt cx="0" cy="0"/>
        </a:xfrm>
      </p:grpSpPr>
      <p:sp>
        <p:nvSpPr>
          <p:cNvPr id="3812" name="Google Shape;3812;g42c663f82a594803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3" name="Google Shape;3813;g42c663f82a594803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1">
          <a:extLst>
            <a:ext uri="{FF2B5EF4-FFF2-40B4-BE49-F238E27FC236}">
              <a16:creationId xmlns:a16="http://schemas.microsoft.com/office/drawing/2014/main" id="{2768C022-1D38-2EC5-F430-2A6C3580C63B}"/>
            </a:ext>
          </a:extLst>
        </p:cNvPr>
        <p:cNvGrpSpPr/>
        <p:nvPr/>
      </p:nvGrpSpPr>
      <p:grpSpPr>
        <a:xfrm>
          <a:off x="0" y="0"/>
          <a:ext cx="0" cy="0"/>
          <a:chOff x="0" y="0"/>
          <a:chExt cx="0" cy="0"/>
        </a:xfrm>
      </p:grpSpPr>
      <p:sp>
        <p:nvSpPr>
          <p:cNvPr id="3812" name="Google Shape;3812;g42c663f82a594803_154:notes">
            <a:extLst>
              <a:ext uri="{FF2B5EF4-FFF2-40B4-BE49-F238E27FC236}">
                <a16:creationId xmlns:a16="http://schemas.microsoft.com/office/drawing/2014/main" id="{E7773E53-6A0E-FCA2-F599-5FBFCA140E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3" name="Google Shape;3813;g42c663f82a594803_154:notes">
            <a:extLst>
              <a:ext uri="{FF2B5EF4-FFF2-40B4-BE49-F238E27FC236}">
                <a16:creationId xmlns:a16="http://schemas.microsoft.com/office/drawing/2014/main" id="{1A48EBDE-2E08-2E32-7258-9D8B79A3AD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11599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a:extLst>
            <a:ext uri="{FF2B5EF4-FFF2-40B4-BE49-F238E27FC236}">
              <a16:creationId xmlns:a16="http://schemas.microsoft.com/office/drawing/2014/main" id="{BCA0D0B8-E12D-09AA-B8AE-CD15A7057CB8}"/>
            </a:ext>
          </a:extLst>
        </p:cNvPr>
        <p:cNvGrpSpPr/>
        <p:nvPr/>
      </p:nvGrpSpPr>
      <p:grpSpPr>
        <a:xfrm>
          <a:off x="0" y="0"/>
          <a:ext cx="0" cy="0"/>
          <a:chOff x="0" y="0"/>
          <a:chExt cx="0" cy="0"/>
        </a:xfrm>
      </p:grpSpPr>
      <p:sp>
        <p:nvSpPr>
          <p:cNvPr id="2577" name="Google Shape;2577;g9a059561c3_0_2706:notes">
            <a:extLst>
              <a:ext uri="{FF2B5EF4-FFF2-40B4-BE49-F238E27FC236}">
                <a16:creationId xmlns:a16="http://schemas.microsoft.com/office/drawing/2014/main" id="{1A9AAFD0-4235-5AFA-6B21-F7FBBE6B24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9a059561c3_0_2706:notes">
            <a:extLst>
              <a:ext uri="{FF2B5EF4-FFF2-40B4-BE49-F238E27FC236}">
                <a16:creationId xmlns:a16="http://schemas.microsoft.com/office/drawing/2014/main" id="{F84A4DBF-C306-F7D4-CA26-EC640B1BFB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566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accent1">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838200" y="4848351"/>
            <a:ext cx="10515600" cy="762338"/>
          </a:xfrm>
        </p:spPr>
        <p:txBody>
          <a:bodyPr>
            <a:normAutofit/>
          </a:bodyPr>
          <a:lstStyle>
            <a:lvl1pPr algn="ctr">
              <a:defRPr sz="1800" b="1" cap="all" spc="600" normalizeH="0" baseline="0">
                <a:solidFill>
                  <a:schemeClr val="accent3">
                    <a:lumMod val="10000"/>
                    <a:lumOff val="90000"/>
                  </a:schemeClr>
                </a:solidFill>
                <a:latin typeface="+mn-lt"/>
              </a:defRPr>
            </a:lvl1pPr>
          </a:lstStyle>
          <a:p>
            <a:r>
              <a:rPr lang="en-US" dirty="0"/>
              <a:t>Add title here</a:t>
            </a:r>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4381500" y="1500330"/>
            <a:ext cx="3429000" cy="3255264"/>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4111583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4">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9510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6" name="Content Placeholder 5">
            <a:extLst>
              <a:ext uri="{FF2B5EF4-FFF2-40B4-BE49-F238E27FC236}">
                <a16:creationId xmlns:a16="http://schemas.microsoft.com/office/drawing/2014/main" id="{0D885A36-9B2E-CD52-C188-43035C62D7D2}"/>
              </a:ext>
            </a:extLst>
          </p:cNvPr>
          <p:cNvSpPr>
            <a:spLocks noGrp="1"/>
          </p:cNvSpPr>
          <p:nvPr>
            <p:ph sz="quarter" idx="25"/>
          </p:nvPr>
        </p:nvSpPr>
        <p:spPr>
          <a:xfrm>
            <a:off x="1022350" y="1584960"/>
            <a:ext cx="10146806" cy="4429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464839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cus Points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23908" y="368658"/>
            <a:ext cx="6228732" cy="830221"/>
          </a:xfrm>
        </p:spPr>
        <p:txBody>
          <a:bodyPr tIns="0" bIns="0" anchor="ctr">
            <a:normAutofit/>
          </a:bodyPr>
          <a:lstStyle>
            <a:lvl1pPr algn="l">
              <a:lnSpc>
                <a:spcPct val="100000"/>
              </a:lnSpc>
              <a:defRPr sz="3600" b="0" cap="all" spc="0" normalizeH="0" baseline="0">
                <a:solidFill>
                  <a:schemeClr val="tx1"/>
                </a:solidFill>
                <a:latin typeface="+mj-lt"/>
              </a:defRPr>
            </a:lvl1pPr>
          </a:lstStyle>
          <a:p>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23906" y="1430936"/>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Text Placeholder 7">
            <a:extLst>
              <a:ext uri="{FF2B5EF4-FFF2-40B4-BE49-F238E27FC236}">
                <a16:creationId xmlns:a16="http://schemas.microsoft.com/office/drawing/2014/main" id="{B2619741-BE88-A22C-6A3B-780557621AD1}"/>
              </a:ext>
            </a:extLst>
          </p:cNvPr>
          <p:cNvSpPr>
            <a:spLocks noGrp="1"/>
          </p:cNvSpPr>
          <p:nvPr>
            <p:ph type="body" sz="quarter" idx="26" hasCustomPrompt="1"/>
          </p:nvPr>
        </p:nvSpPr>
        <p:spPr>
          <a:xfrm>
            <a:off x="923906" y="2029538"/>
            <a:ext cx="6228732" cy="1090763"/>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923906" y="3218958"/>
            <a:ext cx="6228732" cy="344009"/>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49F0960D-533E-D280-6096-A2F8BAC7AE71}"/>
              </a:ext>
            </a:extLst>
          </p:cNvPr>
          <p:cNvSpPr>
            <a:spLocks noGrp="1"/>
          </p:cNvSpPr>
          <p:nvPr>
            <p:ph type="body" sz="quarter" idx="27" hasCustomPrompt="1"/>
          </p:nvPr>
        </p:nvSpPr>
        <p:spPr>
          <a:xfrm>
            <a:off x="923906" y="3640657"/>
            <a:ext cx="6228732" cy="344009"/>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923906" y="4073211"/>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1" name="Text Placeholder 7">
            <a:extLst>
              <a:ext uri="{FF2B5EF4-FFF2-40B4-BE49-F238E27FC236}">
                <a16:creationId xmlns:a16="http://schemas.microsoft.com/office/drawing/2014/main" id="{31BF306D-A7D8-5086-F014-05405FA67D6D}"/>
              </a:ext>
            </a:extLst>
          </p:cNvPr>
          <p:cNvSpPr>
            <a:spLocks noGrp="1"/>
          </p:cNvSpPr>
          <p:nvPr>
            <p:ph type="body" sz="quarter" idx="28" hasCustomPrompt="1"/>
          </p:nvPr>
        </p:nvSpPr>
        <p:spPr>
          <a:xfrm>
            <a:off x="923906" y="4675595"/>
            <a:ext cx="6228732" cy="1154882"/>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8036560" y="-1"/>
            <a:ext cx="415544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8036559" y="5243332"/>
            <a:ext cx="4155440"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858978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tx2">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6967222" y="2247391"/>
            <a:ext cx="4434840" cy="762338"/>
          </a:xfrm>
          <a:noFill/>
        </p:spPr>
        <p:txBody>
          <a:bodyPr>
            <a:normAutofit/>
          </a:bodyPr>
          <a:lstStyle>
            <a:lvl1pPr algn="l">
              <a:defRPr sz="4800" b="1" cap="all" spc="0" normalizeH="0" baseline="0">
                <a:solidFill>
                  <a:schemeClr val="accent3">
                    <a:lumMod val="10000"/>
                    <a:lumOff val="90000"/>
                  </a:schemeClr>
                </a:solidFill>
                <a:latin typeface="+mj-lt"/>
              </a:defRPr>
            </a:lvl1pPr>
          </a:lstStyle>
          <a:p>
            <a:r>
              <a:rPr lang="en-US" dirty="0"/>
              <a:t>Add title </a:t>
            </a:r>
          </a:p>
        </p:txBody>
      </p:sp>
      <p:sp>
        <p:nvSpPr>
          <p:cNvPr id="11" name="Picture Placeholder 10">
            <a:extLst>
              <a:ext uri="{FF2B5EF4-FFF2-40B4-BE49-F238E27FC236}">
                <a16:creationId xmlns:a16="http://schemas.microsoft.com/office/drawing/2014/main" id="{730BD47C-1743-A31A-6F2A-BEBB24F22AB3}"/>
              </a:ext>
            </a:extLst>
          </p:cNvPr>
          <p:cNvSpPr>
            <a:spLocks noGrp="1" noChangeAspect="1"/>
          </p:cNvSpPr>
          <p:nvPr>
            <p:ph type="pic" sz="quarter" idx="11"/>
          </p:nvPr>
        </p:nvSpPr>
        <p:spPr>
          <a:xfrm>
            <a:off x="1516380" y="1730247"/>
            <a:ext cx="3657600" cy="3472282"/>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5810CE0D-B662-5180-72B1-8363C2E1BDE3}"/>
              </a:ext>
            </a:extLst>
          </p:cNvPr>
          <p:cNvSpPr>
            <a:spLocks noGrp="1"/>
          </p:cNvSpPr>
          <p:nvPr>
            <p:ph type="body" sz="quarter" idx="17" hasCustomPrompt="1"/>
          </p:nvPr>
        </p:nvSpPr>
        <p:spPr>
          <a:xfrm>
            <a:off x="6967222" y="3258237"/>
            <a:ext cx="4434840" cy="368884"/>
          </a:xfrm>
          <a:noFill/>
        </p:spPr>
        <p:txBody>
          <a:bodyPr lIns="91440" tIns="0" rIns="91440" bIns="0" anchor="ctr">
            <a:normAutofit/>
          </a:bodyPr>
          <a:lstStyle>
            <a:lvl1pPr marL="0" indent="0" algn="l">
              <a:lnSpc>
                <a:spcPct val="100000"/>
              </a:lnSpc>
              <a:spcBef>
                <a:spcPts val="0"/>
              </a:spcBef>
              <a:buNone/>
              <a:defRPr sz="1600" b="1" cap="all"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D092BFD6-74C7-2D2A-4F93-95F4341BABE0}"/>
              </a:ext>
            </a:extLst>
          </p:cNvPr>
          <p:cNvSpPr>
            <a:spLocks noGrp="1"/>
          </p:cNvSpPr>
          <p:nvPr>
            <p:ph type="body" sz="quarter" idx="18" hasCustomPrompt="1"/>
          </p:nvPr>
        </p:nvSpPr>
        <p:spPr>
          <a:xfrm>
            <a:off x="6967222" y="3748147"/>
            <a:ext cx="4434840" cy="1454381"/>
          </a:xfrm>
          <a:noFill/>
        </p:spPr>
        <p:txBody>
          <a:bodyPr lIns="91440" tIns="0" rIns="91440" bIns="0" anchor="t">
            <a:normAutofit/>
          </a:bodyPr>
          <a:lstStyle>
            <a:lvl1pPr marL="0" indent="0" algn="l">
              <a:lnSpc>
                <a:spcPct val="100000"/>
              </a:lnSpc>
              <a:spcBef>
                <a:spcPts val="0"/>
              </a:spcBef>
              <a:spcAft>
                <a:spcPts val="800"/>
              </a:spcAft>
              <a:buNone/>
              <a:defRPr sz="1400" b="1" cap="none"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Tree>
    <p:extLst>
      <p:ext uri="{BB962C8B-B14F-4D97-AF65-F5344CB8AC3E}">
        <p14:creationId xmlns:p14="http://schemas.microsoft.com/office/powerpoint/2010/main" val="1626753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BA29B-5AE9-CB8D-8A2B-144DBB8BCB5A}"/>
              </a:ext>
            </a:extLst>
          </p:cNvPr>
          <p:cNvSpPr>
            <a:spLocks noGrp="1"/>
          </p:cNvSpPr>
          <p:nvPr>
            <p:ph type="title" hasCustomPrompt="1"/>
          </p:nvPr>
        </p:nvSpPr>
        <p:spPr>
          <a:xfrm>
            <a:off x="543043" y="365125"/>
            <a:ext cx="11100126" cy="1325563"/>
          </a:xfrm>
        </p:spPr>
        <p:txBody>
          <a:bodyPr/>
          <a:lstStyle>
            <a:lvl1pPr>
              <a:defRPr cap="all" baseline="0"/>
            </a:lvl1pPr>
          </a:lstStyle>
          <a:p>
            <a:r>
              <a:rPr lang="en-US" dirty="0"/>
              <a:t>Add title here</a:t>
            </a:r>
          </a:p>
        </p:txBody>
      </p:sp>
      <p:sp>
        <p:nvSpPr>
          <p:cNvPr id="6" name="Footer Placeholder 4">
            <a:extLst>
              <a:ext uri="{FF2B5EF4-FFF2-40B4-BE49-F238E27FC236}">
                <a16:creationId xmlns:a16="http://schemas.microsoft.com/office/drawing/2014/main" id="{BF0432AB-307E-C133-AB03-5B6286B22958}"/>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7" name="Slide Number Placeholder 5">
            <a:extLst>
              <a:ext uri="{FF2B5EF4-FFF2-40B4-BE49-F238E27FC236}">
                <a16:creationId xmlns:a16="http://schemas.microsoft.com/office/drawing/2014/main" id="{FB1DDF95-5C6A-BFC2-3D73-E19530C8DA61}"/>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2510994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64" name="Google Shape;64;p1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517468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56" name="Google Shape;56;p14"/>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57" name="Google Shape;57;p1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88024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60" name="Google Shape;60;p1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8766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64" name="Google Shape;64;p1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445044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68" name="Google Shape;68;p17"/>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69" name="Google Shape;69;p1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900471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30715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393784" y="1017127"/>
            <a:ext cx="3259239" cy="638050"/>
          </a:xfrm>
        </p:spPr>
        <p:txBody>
          <a:bodyPr tIns="0" bIns="0" anchor="b">
            <a:normAutofit/>
          </a:bodyPr>
          <a:lstStyle>
            <a:lvl1pPr algn="l">
              <a:lnSpc>
                <a:spcPct val="70000"/>
              </a:lnSpc>
              <a:defRPr sz="3600" b="1" cap="all" spc="0" normalizeH="0" baseline="0">
                <a:solidFill>
                  <a:schemeClr val="tx1"/>
                </a:solidFill>
                <a:latin typeface="+mj-lt"/>
              </a:defRPr>
            </a:lvl1pPr>
          </a:lstStyle>
          <a:p>
            <a:r>
              <a:rPr lang="en-US" dirty="0"/>
              <a:t>Add title</a:t>
            </a:r>
          </a:p>
        </p:txBody>
      </p:sp>
      <p:sp>
        <p:nvSpPr>
          <p:cNvPr id="6" name="Text Placeholder 5">
            <a:extLst>
              <a:ext uri="{FF2B5EF4-FFF2-40B4-BE49-F238E27FC236}">
                <a16:creationId xmlns:a16="http://schemas.microsoft.com/office/drawing/2014/main" id="{41C420D7-C2DD-AA2E-0967-246BCAC712CC}"/>
              </a:ext>
            </a:extLst>
          </p:cNvPr>
          <p:cNvSpPr>
            <a:spLocks noGrp="1"/>
          </p:cNvSpPr>
          <p:nvPr>
            <p:ph type="body" sz="quarter" idx="12" hasCustomPrompt="1"/>
          </p:nvPr>
        </p:nvSpPr>
        <p:spPr>
          <a:xfrm>
            <a:off x="1393784" y="1667337"/>
            <a:ext cx="3259138" cy="1635155"/>
          </a:xfrm>
        </p:spPr>
        <p:txBody>
          <a:bodyPr tIns="0">
            <a:normAutofit/>
          </a:bodyPr>
          <a:lstStyle>
            <a:lvl1pPr marL="0" indent="0">
              <a:lnSpc>
                <a:spcPct val="80000"/>
              </a:lnSpc>
              <a:spcBef>
                <a:spcPts val="0"/>
              </a:spcBef>
              <a:buNone/>
              <a:defRPr sz="5400" b="0" cap="all" baseline="0">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826643" y="-1"/>
            <a:ext cx="6146157" cy="3452149"/>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A7CCA433-95E2-FC02-373D-296793B7441B}"/>
              </a:ext>
              <a:ext uri="{C183D7F6-B498-43B3-948B-1728B52AA6E4}">
                <adec:decorative xmlns:adec="http://schemas.microsoft.com/office/drawing/2017/decorative" val="1"/>
              </a:ext>
            </a:extLst>
          </p:cNvPr>
          <p:cNvSpPr/>
          <p:nvPr userDrawn="1"/>
        </p:nvSpPr>
        <p:spPr>
          <a:xfrm>
            <a:off x="10959533" y="1"/>
            <a:ext cx="1232467" cy="345214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9734D26-5CDD-1D72-F4F5-4E8F2E8A71B5}"/>
              </a:ext>
              <a:ext uri="{C183D7F6-B498-43B3-948B-1728B52AA6E4}">
                <adec:decorative xmlns:adec="http://schemas.microsoft.com/office/drawing/2017/decorative" val="1"/>
              </a:ext>
            </a:extLst>
          </p:cNvPr>
          <p:cNvSpPr/>
          <p:nvPr userDrawn="1"/>
        </p:nvSpPr>
        <p:spPr>
          <a:xfrm>
            <a:off x="0" y="3452149"/>
            <a:ext cx="1232467" cy="3405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1196049" y="3452149"/>
            <a:ext cx="6146157" cy="3423213"/>
          </a:xfrm>
          <a:noFill/>
        </p:spPr>
        <p:txBody>
          <a:bodyPr anchor="ctr">
            <a:normAutofit/>
          </a:bodyPr>
          <a:lstStyle>
            <a:lvl1pPr marL="0" indent="0" algn="ctr">
              <a:buNone/>
              <a:defRPr sz="20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8438165" y="3831219"/>
            <a:ext cx="2719830" cy="2638706"/>
          </a:xfrm>
        </p:spPr>
        <p:txBody>
          <a:bodyPr anchor="ctr">
            <a:normAutofit/>
          </a:bodyPr>
          <a:lstStyle>
            <a:lvl1pPr marL="0" indent="0" algn="l">
              <a:lnSpc>
                <a:spcPct val="12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Click to add text</a:t>
            </a:r>
          </a:p>
        </p:txBody>
      </p:sp>
    </p:spTree>
    <p:extLst>
      <p:ext uri="{BB962C8B-B14F-4D97-AF65-F5344CB8AC3E}">
        <p14:creationId xmlns:p14="http://schemas.microsoft.com/office/powerpoint/2010/main" val="3731336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endParaRPr/>
          </a:p>
        </p:txBody>
      </p:sp>
      <p:sp>
        <p:nvSpPr>
          <p:cNvPr id="75" name="Google Shape;75;p19"/>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SzPts val="1200"/>
              <a:buChar char="●"/>
              <a:defRPr sz="1600"/>
            </a:lvl1pPr>
            <a:lvl2pPr marL="1219170" lvl="1" indent="-406390" rtl="0">
              <a:spcBef>
                <a:spcPts val="2133"/>
              </a:spcBef>
              <a:spcAft>
                <a:spcPts val="0"/>
              </a:spcAft>
              <a:buSzPts val="1200"/>
              <a:buChar char="○"/>
              <a:defRPr sz="1600"/>
            </a:lvl2pPr>
            <a:lvl3pPr marL="1828754" lvl="2" indent="-406390" rtl="0">
              <a:spcBef>
                <a:spcPts val="2133"/>
              </a:spcBef>
              <a:spcAft>
                <a:spcPts val="0"/>
              </a:spcAft>
              <a:buSzPts val="1200"/>
              <a:buChar char="■"/>
              <a:defRPr sz="1600"/>
            </a:lvl3pPr>
            <a:lvl4pPr marL="2438339" lvl="3" indent="-406390" rtl="0">
              <a:spcBef>
                <a:spcPts val="2133"/>
              </a:spcBef>
              <a:spcAft>
                <a:spcPts val="0"/>
              </a:spcAft>
              <a:buSzPts val="1200"/>
              <a:buChar char="●"/>
              <a:defRPr sz="1600"/>
            </a:lvl4pPr>
            <a:lvl5pPr marL="3047924" lvl="4" indent="-406390" rtl="0">
              <a:spcBef>
                <a:spcPts val="2133"/>
              </a:spcBef>
              <a:spcAft>
                <a:spcPts val="0"/>
              </a:spcAft>
              <a:buSzPts val="1200"/>
              <a:buChar char="○"/>
              <a:defRPr sz="1600"/>
            </a:lvl5pPr>
            <a:lvl6pPr marL="3657509" lvl="5" indent="-406390" rtl="0">
              <a:spcBef>
                <a:spcPts val="2133"/>
              </a:spcBef>
              <a:spcAft>
                <a:spcPts val="0"/>
              </a:spcAft>
              <a:buSzPts val="1200"/>
              <a:buChar char="■"/>
              <a:defRPr sz="1600"/>
            </a:lvl6pPr>
            <a:lvl7pPr marL="4267093" lvl="6" indent="-406390" rtl="0">
              <a:spcBef>
                <a:spcPts val="2133"/>
              </a:spcBef>
              <a:spcAft>
                <a:spcPts val="0"/>
              </a:spcAft>
              <a:buSzPts val="1200"/>
              <a:buChar char="●"/>
              <a:defRPr sz="1600"/>
            </a:lvl7pPr>
            <a:lvl8pPr marL="4876678" lvl="7" indent="-406390" rtl="0">
              <a:spcBef>
                <a:spcPts val="2133"/>
              </a:spcBef>
              <a:spcAft>
                <a:spcPts val="0"/>
              </a:spcAft>
              <a:buSzPts val="1200"/>
              <a:buChar char="○"/>
              <a:defRPr sz="1600"/>
            </a:lvl8pPr>
            <a:lvl9pPr marL="5486263" lvl="8" indent="-406390" rtl="0">
              <a:spcBef>
                <a:spcPts val="2133"/>
              </a:spcBef>
              <a:spcAft>
                <a:spcPts val="2133"/>
              </a:spcAft>
              <a:buSzPts val="1200"/>
              <a:buChar char="■"/>
              <a:defRPr sz="1600"/>
            </a:lvl9pPr>
          </a:lstStyle>
          <a:p>
            <a:endParaRPr/>
          </a:p>
        </p:txBody>
      </p:sp>
      <p:sp>
        <p:nvSpPr>
          <p:cNvPr id="76" name="Google Shape;76;p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506620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79" name="Google Shape;79;p2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276877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0"/>
        <p:cNvGrpSpPr/>
        <p:nvPr/>
      </p:nvGrpSpPr>
      <p:grpSpPr>
        <a:xfrm>
          <a:off x="0" y="0"/>
          <a:ext cx="0" cy="0"/>
          <a:chOff x="0" y="0"/>
          <a:chExt cx="0" cy="0"/>
        </a:xfrm>
      </p:grpSpPr>
      <p:sp>
        <p:nvSpPr>
          <p:cNvPr id="81" name="Google Shape;81;p21"/>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 name="Google Shape;82;p21"/>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5600"/>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83" name="Google Shape;83;p21"/>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8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84" name="Google Shape;84;p21"/>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rtl="0">
              <a:spcBef>
                <a:spcPts val="0"/>
              </a:spcBef>
              <a:spcAft>
                <a:spcPts val="0"/>
              </a:spcAft>
              <a:buSzPts val="1800"/>
              <a:buChar char="●"/>
              <a:defRPr/>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endParaRPr/>
          </a:p>
        </p:txBody>
      </p:sp>
      <p:sp>
        <p:nvSpPr>
          <p:cNvPr id="85" name="Google Shape;85;p2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706332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670548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6000"/>
            </a:lvl1pPr>
            <a:lvl2pPr lvl="1" algn="ctr" rtl="0">
              <a:spcBef>
                <a:spcPts val="0"/>
              </a:spcBef>
              <a:spcAft>
                <a:spcPts val="0"/>
              </a:spcAft>
              <a:buSzPts val="12000"/>
              <a:buNone/>
              <a:defRPr sz="16000"/>
            </a:lvl2pPr>
            <a:lvl3pPr lvl="2" algn="ctr" rtl="0">
              <a:spcBef>
                <a:spcPts val="0"/>
              </a:spcBef>
              <a:spcAft>
                <a:spcPts val="0"/>
              </a:spcAft>
              <a:buSzPts val="12000"/>
              <a:buNone/>
              <a:defRPr sz="16000"/>
            </a:lvl3pPr>
            <a:lvl4pPr lvl="3" algn="ctr" rtl="0">
              <a:spcBef>
                <a:spcPts val="0"/>
              </a:spcBef>
              <a:spcAft>
                <a:spcPts val="0"/>
              </a:spcAft>
              <a:buSzPts val="12000"/>
              <a:buNone/>
              <a:defRPr sz="16000"/>
            </a:lvl4pPr>
            <a:lvl5pPr lvl="4" algn="ctr" rtl="0">
              <a:spcBef>
                <a:spcPts val="0"/>
              </a:spcBef>
              <a:spcAft>
                <a:spcPts val="0"/>
              </a:spcAft>
              <a:buSzPts val="12000"/>
              <a:buNone/>
              <a:defRPr sz="16000"/>
            </a:lvl5pPr>
            <a:lvl6pPr lvl="5" algn="ctr" rtl="0">
              <a:spcBef>
                <a:spcPts val="0"/>
              </a:spcBef>
              <a:spcAft>
                <a:spcPts val="0"/>
              </a:spcAft>
              <a:buSzPts val="12000"/>
              <a:buNone/>
              <a:defRPr sz="16000"/>
            </a:lvl6pPr>
            <a:lvl7pPr lvl="6" algn="ctr" rtl="0">
              <a:spcBef>
                <a:spcPts val="0"/>
              </a:spcBef>
              <a:spcAft>
                <a:spcPts val="0"/>
              </a:spcAft>
              <a:buSzPts val="12000"/>
              <a:buNone/>
              <a:defRPr sz="16000"/>
            </a:lvl7pPr>
            <a:lvl8pPr lvl="7" algn="ctr" rtl="0">
              <a:spcBef>
                <a:spcPts val="0"/>
              </a:spcBef>
              <a:spcAft>
                <a:spcPts val="0"/>
              </a:spcAft>
              <a:buSzPts val="12000"/>
              <a:buNone/>
              <a:defRPr sz="16000"/>
            </a:lvl8pPr>
            <a:lvl9pPr lvl="8" algn="ctr" rtl="0">
              <a:spcBef>
                <a:spcPts val="0"/>
              </a:spcBef>
              <a:spcAft>
                <a:spcPts val="0"/>
              </a:spcAft>
              <a:buSzPts val="12000"/>
              <a:buNone/>
              <a:defRPr sz="16000"/>
            </a:lvl9pPr>
          </a:lstStyle>
          <a:p>
            <a:r>
              <a:t>xx%</a:t>
            </a:r>
          </a:p>
        </p:txBody>
      </p:sp>
      <p:sp>
        <p:nvSpPr>
          <p:cNvPr id="91" name="Google Shape;91;p23"/>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Autofit/>
          </a:bodyPr>
          <a:lstStyle>
            <a:lvl1pPr marL="609585" lvl="0" indent="-457189" algn="ctr" rtl="0">
              <a:spcBef>
                <a:spcPts val="0"/>
              </a:spcBef>
              <a:spcAft>
                <a:spcPts val="0"/>
              </a:spcAft>
              <a:buSzPts val="1800"/>
              <a:buChar char="●"/>
              <a:defRPr/>
            </a:lvl1pPr>
            <a:lvl2pPr marL="1219170" lvl="1" indent="-423323" algn="ctr" rtl="0">
              <a:spcBef>
                <a:spcPts val="2133"/>
              </a:spcBef>
              <a:spcAft>
                <a:spcPts val="0"/>
              </a:spcAft>
              <a:buSzPts val="1400"/>
              <a:buChar char="○"/>
              <a:defRPr/>
            </a:lvl2pPr>
            <a:lvl3pPr marL="1828754" lvl="2" indent="-423323" algn="ctr" rtl="0">
              <a:spcBef>
                <a:spcPts val="2133"/>
              </a:spcBef>
              <a:spcAft>
                <a:spcPts val="0"/>
              </a:spcAft>
              <a:buSzPts val="1400"/>
              <a:buChar char="■"/>
              <a:defRPr/>
            </a:lvl3pPr>
            <a:lvl4pPr marL="2438339" lvl="3" indent="-423323" algn="ctr" rtl="0">
              <a:spcBef>
                <a:spcPts val="2133"/>
              </a:spcBef>
              <a:spcAft>
                <a:spcPts val="0"/>
              </a:spcAft>
              <a:buSzPts val="1400"/>
              <a:buChar char="●"/>
              <a:defRPr/>
            </a:lvl4pPr>
            <a:lvl5pPr marL="3047924" lvl="4" indent="-423323" algn="ctr" rtl="0">
              <a:spcBef>
                <a:spcPts val="2133"/>
              </a:spcBef>
              <a:spcAft>
                <a:spcPts val="0"/>
              </a:spcAft>
              <a:buSzPts val="1400"/>
              <a:buChar char="○"/>
              <a:defRPr/>
            </a:lvl5pPr>
            <a:lvl6pPr marL="3657509" lvl="5" indent="-423323" algn="ctr" rtl="0">
              <a:spcBef>
                <a:spcPts val="2133"/>
              </a:spcBef>
              <a:spcAft>
                <a:spcPts val="0"/>
              </a:spcAft>
              <a:buSzPts val="1400"/>
              <a:buChar char="■"/>
              <a:defRPr/>
            </a:lvl6pPr>
            <a:lvl7pPr marL="4267093" lvl="6" indent="-423323" algn="ctr" rtl="0">
              <a:spcBef>
                <a:spcPts val="2133"/>
              </a:spcBef>
              <a:spcAft>
                <a:spcPts val="0"/>
              </a:spcAft>
              <a:buSzPts val="1400"/>
              <a:buChar char="●"/>
              <a:defRPr/>
            </a:lvl7pPr>
            <a:lvl8pPr marL="4876678" lvl="7" indent="-423323" algn="ctr" rtl="0">
              <a:spcBef>
                <a:spcPts val="2133"/>
              </a:spcBef>
              <a:spcAft>
                <a:spcPts val="0"/>
              </a:spcAft>
              <a:buSzPts val="1400"/>
              <a:buChar char="○"/>
              <a:defRPr/>
            </a:lvl8pPr>
            <a:lvl9pPr marL="5486263" lvl="8" indent="-423323" algn="ctr" rtl="0">
              <a:spcBef>
                <a:spcPts val="2133"/>
              </a:spcBef>
              <a:spcAft>
                <a:spcPts val="2133"/>
              </a:spcAft>
              <a:buSzPts val="1400"/>
              <a:buChar char="■"/>
              <a:defRPr/>
            </a:lvl9pPr>
          </a:lstStyle>
          <a:p>
            <a:endParaRPr/>
          </a:p>
        </p:txBody>
      </p:sp>
      <p:sp>
        <p:nvSpPr>
          <p:cNvPr id="92" name="Google Shape;92;p2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136105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58613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1">
    <p:bg>
      <p:bgPr>
        <a:solidFill>
          <a:schemeClr val="bg1">
            <a:alpha val="1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1" y="-1"/>
            <a:ext cx="12191999" cy="1649977"/>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accent3">
                    <a:lumMod val="10000"/>
                    <a:lumOff val="90000"/>
                  </a:schemeClr>
                </a:solidFill>
                <a:latin typeface="+mj-lt"/>
              </a:defRPr>
            </a:lvl1pPr>
          </a:lstStyle>
          <a:p>
            <a:r>
              <a:rPr lang="en-US" dirty="0"/>
              <a:t>Add title here</a:t>
            </a:r>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952012"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52012"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6" name="Text Placeholder 7">
            <a:extLst>
              <a:ext uri="{FF2B5EF4-FFF2-40B4-BE49-F238E27FC236}">
                <a16:creationId xmlns:a16="http://schemas.microsoft.com/office/drawing/2014/main" id="{BFEE9A33-86BC-1ACB-FD12-3D125D7AC62B}"/>
              </a:ext>
            </a:extLst>
          </p:cNvPr>
          <p:cNvSpPr>
            <a:spLocks noGrp="1"/>
          </p:cNvSpPr>
          <p:nvPr>
            <p:ph type="body" sz="quarter" idx="19" hasCustomPrompt="1"/>
          </p:nvPr>
        </p:nvSpPr>
        <p:spPr>
          <a:xfrm>
            <a:off x="306752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3067529"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7" name="Text Placeholder 7">
            <a:extLst>
              <a:ext uri="{FF2B5EF4-FFF2-40B4-BE49-F238E27FC236}">
                <a16:creationId xmlns:a16="http://schemas.microsoft.com/office/drawing/2014/main" id="{34C8324F-73B9-5F50-2F8B-86B0683A48CF}"/>
              </a:ext>
            </a:extLst>
          </p:cNvPr>
          <p:cNvSpPr>
            <a:spLocks noGrp="1"/>
          </p:cNvSpPr>
          <p:nvPr>
            <p:ph type="body" sz="quarter" idx="20" hasCustomPrompt="1"/>
          </p:nvPr>
        </p:nvSpPr>
        <p:spPr>
          <a:xfrm>
            <a:off x="5183046"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83046"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8" name="Text Placeholder 7">
            <a:extLst>
              <a:ext uri="{FF2B5EF4-FFF2-40B4-BE49-F238E27FC236}">
                <a16:creationId xmlns:a16="http://schemas.microsoft.com/office/drawing/2014/main" id="{30371E6D-BAFA-5426-4D03-3E4D6EA4E03B}"/>
              </a:ext>
            </a:extLst>
          </p:cNvPr>
          <p:cNvSpPr>
            <a:spLocks noGrp="1"/>
          </p:cNvSpPr>
          <p:nvPr>
            <p:ph type="body" sz="quarter" idx="21" hasCustomPrompt="1"/>
          </p:nvPr>
        </p:nvSpPr>
        <p:spPr>
          <a:xfrm>
            <a:off x="7298563"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298563"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9" name="Text Placeholder 7">
            <a:extLst>
              <a:ext uri="{FF2B5EF4-FFF2-40B4-BE49-F238E27FC236}">
                <a16:creationId xmlns:a16="http://schemas.microsoft.com/office/drawing/2014/main" id="{ED35E594-AF24-811C-7ECB-E0BC86C3A35F}"/>
              </a:ext>
            </a:extLst>
          </p:cNvPr>
          <p:cNvSpPr>
            <a:spLocks noGrp="1"/>
          </p:cNvSpPr>
          <p:nvPr>
            <p:ph type="body" sz="quarter" idx="22" hasCustomPrompt="1"/>
          </p:nvPr>
        </p:nvSpPr>
        <p:spPr>
          <a:xfrm>
            <a:off x="941407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414079" y="3151488"/>
            <a:ext cx="1849061" cy="1076446"/>
          </a:xfrm>
          <a:solidFill>
            <a:schemeClr val="accent1">
              <a:alpha val="25000"/>
            </a:schemeClr>
          </a:solidFill>
        </p:spPr>
        <p:txBody>
          <a:bodyPr lIns="182880" tIns="0" rIns="18288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0" name="Text Placeholder 7">
            <a:extLst>
              <a:ext uri="{FF2B5EF4-FFF2-40B4-BE49-F238E27FC236}">
                <a16:creationId xmlns:a16="http://schemas.microsoft.com/office/drawing/2014/main" id="{FED80DC6-E45B-98F5-D668-F7E0728080D1}"/>
              </a:ext>
            </a:extLst>
          </p:cNvPr>
          <p:cNvSpPr>
            <a:spLocks noGrp="1"/>
          </p:cNvSpPr>
          <p:nvPr>
            <p:ph type="body" sz="quarter" idx="23" hasCustomPrompt="1"/>
          </p:nvPr>
        </p:nvSpPr>
        <p:spPr>
          <a:xfrm>
            <a:off x="4433104" y="4942244"/>
            <a:ext cx="3345083" cy="642687"/>
          </a:xfrm>
          <a:solidFill>
            <a:schemeClr val="accent1"/>
          </a:solidFill>
        </p:spPr>
        <p:txBody>
          <a:bodyPr lIns="274320" tIns="0" rIns="274320" bIns="0" anchor="ctr">
            <a:normAutofit/>
          </a:bodyPr>
          <a:lstStyle>
            <a:lvl1pPr marL="0" indent="0" algn="ctr">
              <a:lnSpc>
                <a:spcPct val="120000"/>
              </a:lnSpc>
              <a:spcBef>
                <a:spcPts val="0"/>
              </a:spcBef>
              <a:buNone/>
              <a:defRPr sz="24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710748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7" name="Text Placeholder 7">
            <a:extLst>
              <a:ext uri="{FF2B5EF4-FFF2-40B4-BE49-F238E27FC236}">
                <a16:creationId xmlns:a16="http://schemas.microsoft.com/office/drawing/2014/main" id="{706FB3F8-975F-CDE6-AD5A-41A6C4AEFA07}"/>
              </a:ext>
            </a:extLst>
          </p:cNvPr>
          <p:cNvSpPr>
            <a:spLocks noGrp="1"/>
          </p:cNvSpPr>
          <p:nvPr>
            <p:ph type="body" sz="quarter" idx="25" hasCustomPrompt="1"/>
          </p:nvPr>
        </p:nvSpPr>
        <p:spPr>
          <a:xfrm>
            <a:off x="952011" y="1204943"/>
            <a:ext cx="10252763" cy="356556"/>
          </a:xfrm>
          <a:noFill/>
        </p:spPr>
        <p:txBody>
          <a:bodyPr lIns="91440" tIns="0" rIns="91440" bIns="0" anchor="t">
            <a:normAutofit/>
          </a:bodyPr>
          <a:lstStyle>
            <a:lvl1pPr marL="0" indent="0" algn="ctr">
              <a:lnSpc>
                <a:spcPct val="100000"/>
              </a:lnSpc>
              <a:spcBef>
                <a:spcPts val="0"/>
              </a:spcBef>
              <a:buNone/>
              <a:defRPr sz="1600" b="1" cap="all" baseline="0">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subtitle here</a:t>
            </a:r>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838306"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1224504"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764168"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8" name="Chart Placeholder 23">
            <a:extLst>
              <a:ext uri="{FF2B5EF4-FFF2-40B4-BE49-F238E27FC236}">
                <a16:creationId xmlns:a16="http://schemas.microsoft.com/office/drawing/2014/main" id="{EAFEEDA8-9219-BD40-C230-E92998E15A23}"/>
              </a:ext>
            </a:extLst>
          </p:cNvPr>
          <p:cNvSpPr>
            <a:spLocks noGrp="1"/>
          </p:cNvSpPr>
          <p:nvPr>
            <p:ph type="chart" sz="quarter" idx="26"/>
          </p:nvPr>
        </p:nvSpPr>
        <p:spPr>
          <a:xfrm>
            <a:off x="3025009"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6" name="Text Placeholder 7">
            <a:extLst>
              <a:ext uri="{FF2B5EF4-FFF2-40B4-BE49-F238E27FC236}">
                <a16:creationId xmlns:a16="http://schemas.microsoft.com/office/drawing/2014/main" id="{920430E8-C9E5-7571-B3E8-A14938C6E4E6}"/>
              </a:ext>
            </a:extLst>
          </p:cNvPr>
          <p:cNvSpPr>
            <a:spLocks noGrp="1"/>
          </p:cNvSpPr>
          <p:nvPr>
            <p:ph type="body" sz="quarter" idx="19" hasCustomPrompt="1"/>
          </p:nvPr>
        </p:nvSpPr>
        <p:spPr>
          <a:xfrm>
            <a:off x="3415617"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2955280"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9" name="Chart Placeholder 23">
            <a:extLst>
              <a:ext uri="{FF2B5EF4-FFF2-40B4-BE49-F238E27FC236}">
                <a16:creationId xmlns:a16="http://schemas.microsoft.com/office/drawing/2014/main" id="{9C9FDEE4-E778-B309-F78A-B097A62D3B10}"/>
              </a:ext>
            </a:extLst>
          </p:cNvPr>
          <p:cNvSpPr>
            <a:spLocks noGrp="1"/>
          </p:cNvSpPr>
          <p:nvPr>
            <p:ph type="chart" sz="quarter" idx="27"/>
          </p:nvPr>
        </p:nvSpPr>
        <p:spPr>
          <a:xfrm>
            <a:off x="5216862"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0" name="Text Placeholder 7">
            <a:extLst>
              <a:ext uri="{FF2B5EF4-FFF2-40B4-BE49-F238E27FC236}">
                <a16:creationId xmlns:a16="http://schemas.microsoft.com/office/drawing/2014/main" id="{820D3608-9448-F8A1-E942-E798931A980A}"/>
              </a:ext>
            </a:extLst>
          </p:cNvPr>
          <p:cNvSpPr>
            <a:spLocks noGrp="1"/>
          </p:cNvSpPr>
          <p:nvPr>
            <p:ph type="body" sz="quarter" idx="20" hasCustomPrompt="1"/>
          </p:nvPr>
        </p:nvSpPr>
        <p:spPr>
          <a:xfrm>
            <a:off x="5606729"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46392"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0" name="Chart Placeholder 23">
            <a:extLst>
              <a:ext uri="{FF2B5EF4-FFF2-40B4-BE49-F238E27FC236}">
                <a16:creationId xmlns:a16="http://schemas.microsoft.com/office/drawing/2014/main" id="{4B5D9EAC-E1E4-971C-4DCF-F4BA495E30D6}"/>
              </a:ext>
            </a:extLst>
          </p:cNvPr>
          <p:cNvSpPr>
            <a:spLocks noGrp="1"/>
          </p:cNvSpPr>
          <p:nvPr>
            <p:ph type="chart" sz="quarter" idx="28"/>
          </p:nvPr>
        </p:nvSpPr>
        <p:spPr>
          <a:xfrm>
            <a:off x="7403565"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1" name="Text Placeholder 7">
            <a:extLst>
              <a:ext uri="{FF2B5EF4-FFF2-40B4-BE49-F238E27FC236}">
                <a16:creationId xmlns:a16="http://schemas.microsoft.com/office/drawing/2014/main" id="{8052DFEB-4583-7D49-EB81-F63A70289A6A}"/>
              </a:ext>
            </a:extLst>
          </p:cNvPr>
          <p:cNvSpPr>
            <a:spLocks noGrp="1"/>
          </p:cNvSpPr>
          <p:nvPr>
            <p:ph type="body" sz="quarter" idx="21" hasCustomPrompt="1"/>
          </p:nvPr>
        </p:nvSpPr>
        <p:spPr>
          <a:xfrm>
            <a:off x="7797841"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337504"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1" name="Chart Placeholder 23">
            <a:extLst>
              <a:ext uri="{FF2B5EF4-FFF2-40B4-BE49-F238E27FC236}">
                <a16:creationId xmlns:a16="http://schemas.microsoft.com/office/drawing/2014/main" id="{8D104B7B-2C5C-79FE-3E90-69E9EE2BD36B}"/>
              </a:ext>
            </a:extLst>
          </p:cNvPr>
          <p:cNvSpPr>
            <a:spLocks noGrp="1"/>
          </p:cNvSpPr>
          <p:nvPr>
            <p:ph type="chart" sz="quarter" idx="29"/>
          </p:nvPr>
        </p:nvSpPr>
        <p:spPr>
          <a:xfrm>
            <a:off x="9602753" y="1692604"/>
            <a:ext cx="1700784" cy="1536192"/>
          </a:xfrm>
        </p:spPr>
        <p:txBody>
          <a:bodyPr>
            <a:normAutofit/>
          </a:bodyPr>
          <a:lstStyle>
            <a:lvl1pPr marL="0" indent="0" algn="ctr">
              <a:buNone/>
              <a:defRPr sz="1600"/>
            </a:lvl1pPr>
          </a:lstStyle>
          <a:p>
            <a:r>
              <a:rPr lang="en-US"/>
              <a:t>Click icon to add chart</a:t>
            </a:r>
            <a:endParaRPr lang="en-US" dirty="0"/>
          </a:p>
        </p:txBody>
      </p:sp>
      <p:sp>
        <p:nvSpPr>
          <p:cNvPr id="12" name="Text Placeholder 7">
            <a:extLst>
              <a:ext uri="{FF2B5EF4-FFF2-40B4-BE49-F238E27FC236}">
                <a16:creationId xmlns:a16="http://schemas.microsoft.com/office/drawing/2014/main" id="{60F91EA5-D9F1-14B5-2383-469320ED8938}"/>
              </a:ext>
            </a:extLst>
          </p:cNvPr>
          <p:cNvSpPr>
            <a:spLocks noGrp="1"/>
          </p:cNvSpPr>
          <p:nvPr>
            <p:ph type="body" sz="quarter" idx="22" hasCustomPrompt="1"/>
          </p:nvPr>
        </p:nvSpPr>
        <p:spPr>
          <a:xfrm>
            <a:off x="9988952"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528615"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18570" y="3865563"/>
            <a:ext cx="10186205" cy="2246312"/>
          </a:xfrm>
        </p:spPr>
        <p:txBody>
          <a:bodyPr>
            <a:normAutofit/>
          </a:bodyPr>
          <a:lstStyle>
            <a:lvl1pPr marL="0" indent="0" algn="ctr">
              <a:buNone/>
              <a:defRPr sz="2000"/>
            </a:lvl1pPr>
          </a:lstStyle>
          <a:p>
            <a:r>
              <a:rPr lang="en-US"/>
              <a:t>Click icon to add table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3585635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cus Points">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05188" y="1806487"/>
            <a:ext cx="4932625" cy="638050"/>
          </a:xfrm>
        </p:spPr>
        <p:txBody>
          <a:bodyPr tIns="0" bIns="0" anchor="ctr">
            <a:normAutofit/>
          </a:bodyPr>
          <a:lstStyle>
            <a:lvl1pPr algn="l">
              <a:lnSpc>
                <a:spcPct val="100000"/>
              </a:lnSpc>
              <a:defRPr sz="3200" b="1" cap="all" spc="0" normalizeH="0" baseline="0">
                <a:solidFill>
                  <a:schemeClr val="tx1"/>
                </a:solidFill>
                <a:latin typeface="+mj-lt"/>
              </a:defRPr>
            </a:lvl1pPr>
          </a:lstStyle>
          <a:p>
            <a:r>
              <a:rPr lang="en-US" dirty="0"/>
              <a:t>Add title here</a:t>
            </a:r>
          </a:p>
        </p:txBody>
      </p:sp>
      <p:sp>
        <p:nvSpPr>
          <p:cNvPr id="24" name="Picture Placeholder 23">
            <a:extLst>
              <a:ext uri="{FF2B5EF4-FFF2-40B4-BE49-F238E27FC236}">
                <a16:creationId xmlns:a16="http://schemas.microsoft.com/office/drawing/2014/main" id="{C26F2423-DF97-D100-BE6D-29D9EE15BA97}"/>
              </a:ext>
            </a:extLst>
          </p:cNvPr>
          <p:cNvSpPr>
            <a:spLocks noGrp="1"/>
          </p:cNvSpPr>
          <p:nvPr>
            <p:ph type="pic" sz="quarter" idx="26"/>
          </p:nvPr>
        </p:nvSpPr>
        <p:spPr>
          <a:xfrm>
            <a:off x="1039613" y="2821450"/>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1651312" y="2809756"/>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5" name="Picture Placeholder 23">
            <a:extLst>
              <a:ext uri="{FF2B5EF4-FFF2-40B4-BE49-F238E27FC236}">
                <a16:creationId xmlns:a16="http://schemas.microsoft.com/office/drawing/2014/main" id="{768E93BF-5DA7-33DE-7DBC-0C6057C3B37F}"/>
              </a:ext>
            </a:extLst>
          </p:cNvPr>
          <p:cNvSpPr>
            <a:spLocks noGrp="1"/>
          </p:cNvSpPr>
          <p:nvPr>
            <p:ph type="pic" sz="quarter" idx="27"/>
          </p:nvPr>
        </p:nvSpPr>
        <p:spPr>
          <a:xfrm>
            <a:off x="1039613" y="3437926"/>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1651312" y="3418079"/>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Picture Placeholder 23">
            <a:extLst>
              <a:ext uri="{FF2B5EF4-FFF2-40B4-BE49-F238E27FC236}">
                <a16:creationId xmlns:a16="http://schemas.microsoft.com/office/drawing/2014/main" id="{AFC2E8B1-029D-44E0-1893-3916B1006011}"/>
              </a:ext>
            </a:extLst>
          </p:cNvPr>
          <p:cNvSpPr>
            <a:spLocks noGrp="1"/>
          </p:cNvSpPr>
          <p:nvPr>
            <p:ph type="pic" sz="quarter" idx="28"/>
          </p:nvPr>
        </p:nvSpPr>
        <p:spPr>
          <a:xfrm>
            <a:off x="1039613" y="4054403"/>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1651312" y="4026402"/>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6096000" y="-1"/>
            <a:ext cx="609600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6096000" y="5243332"/>
            <a:ext cx="6095999"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576617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484328" y="309448"/>
            <a:ext cx="3231145" cy="484632"/>
          </a:xfrm>
        </p:spPr>
        <p:txBody>
          <a:bodyPr tIns="0" bIns="0" anchor="b">
            <a:normAutofit/>
          </a:bodyPr>
          <a:lstStyle>
            <a:lvl1pPr algn="l">
              <a:lnSpc>
                <a:spcPct val="100000"/>
              </a:lnSpc>
              <a:defRPr sz="1800" b="1" cap="none" spc="0" normalizeH="0" baseline="0">
                <a:solidFill>
                  <a:schemeClr val="accent1">
                    <a:lumMod val="10000"/>
                  </a:schemeClr>
                </a:solidFill>
                <a:latin typeface="+mj-lt"/>
              </a:defRPr>
            </a:lvl1pPr>
          </a:lstStyle>
          <a:p>
            <a:pPr lvl="0"/>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484329" y="883387"/>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043081" y="-11683"/>
            <a:ext cx="4114801"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7" name="Text Placeholder 7">
            <a:extLst>
              <a:ext uri="{FF2B5EF4-FFF2-40B4-BE49-F238E27FC236}">
                <a16:creationId xmlns:a16="http://schemas.microsoft.com/office/drawing/2014/main" id="{E71414F8-DD91-4BEB-BD17-D9C191E0660C}"/>
              </a:ext>
            </a:extLst>
          </p:cNvPr>
          <p:cNvSpPr>
            <a:spLocks noGrp="1"/>
          </p:cNvSpPr>
          <p:nvPr>
            <p:ph type="body" sz="quarter" idx="34" hasCustomPrompt="1"/>
          </p:nvPr>
        </p:nvSpPr>
        <p:spPr>
          <a:xfrm>
            <a:off x="8651175" y="245774"/>
            <a:ext cx="307206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3" name="Text Placeholder 7">
            <a:extLst>
              <a:ext uri="{FF2B5EF4-FFF2-40B4-BE49-F238E27FC236}">
                <a16:creationId xmlns:a16="http://schemas.microsoft.com/office/drawing/2014/main" id="{DDA3D7EC-7E91-837C-0F5C-2FA02822C212}"/>
              </a:ext>
            </a:extLst>
          </p:cNvPr>
          <p:cNvSpPr>
            <a:spLocks noGrp="1"/>
          </p:cNvSpPr>
          <p:nvPr>
            <p:ph type="body" sz="quarter" idx="31" hasCustomPrompt="1"/>
          </p:nvPr>
        </p:nvSpPr>
        <p:spPr>
          <a:xfrm>
            <a:off x="8651174" y="906920"/>
            <a:ext cx="3056497"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E403EF5D-5D5E-DB9C-1AA6-6C838DA9DC15}"/>
              </a:ext>
            </a:extLst>
          </p:cNvPr>
          <p:cNvSpPr>
            <a:spLocks noGrp="1"/>
          </p:cNvSpPr>
          <p:nvPr>
            <p:ph type="pic" sz="quarter" idx="29"/>
          </p:nvPr>
        </p:nvSpPr>
        <p:spPr>
          <a:xfrm>
            <a:off x="-22804" y="3428237"/>
            <a:ext cx="4065886"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6" name="Text Placeholder 7">
            <a:extLst>
              <a:ext uri="{FF2B5EF4-FFF2-40B4-BE49-F238E27FC236}">
                <a16:creationId xmlns:a16="http://schemas.microsoft.com/office/drawing/2014/main" id="{0E66A002-611A-AC3C-3354-FC6A8B8807F5}"/>
              </a:ext>
            </a:extLst>
          </p:cNvPr>
          <p:cNvSpPr>
            <a:spLocks noGrp="1"/>
          </p:cNvSpPr>
          <p:nvPr>
            <p:ph type="body" sz="quarter" idx="33" hasCustomPrompt="1"/>
          </p:nvPr>
        </p:nvSpPr>
        <p:spPr>
          <a:xfrm>
            <a:off x="4538700" y="3730892"/>
            <a:ext cx="323931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5" name="Text Placeholder 7">
            <a:extLst>
              <a:ext uri="{FF2B5EF4-FFF2-40B4-BE49-F238E27FC236}">
                <a16:creationId xmlns:a16="http://schemas.microsoft.com/office/drawing/2014/main" id="{D25D8040-D0AA-C720-C6C4-6B23368CD03A}"/>
              </a:ext>
            </a:extLst>
          </p:cNvPr>
          <p:cNvSpPr>
            <a:spLocks noGrp="1"/>
          </p:cNvSpPr>
          <p:nvPr>
            <p:ph type="body" sz="quarter" idx="32" hasCustomPrompt="1"/>
          </p:nvPr>
        </p:nvSpPr>
        <p:spPr>
          <a:xfrm>
            <a:off x="4538700" y="4417990"/>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Picture Placeholder 8">
            <a:extLst>
              <a:ext uri="{FF2B5EF4-FFF2-40B4-BE49-F238E27FC236}">
                <a16:creationId xmlns:a16="http://schemas.microsoft.com/office/drawing/2014/main" id="{C2DD639C-33DD-1ACB-4F21-BE087163AE1A}"/>
              </a:ext>
            </a:extLst>
          </p:cNvPr>
          <p:cNvSpPr>
            <a:spLocks noGrp="1"/>
          </p:cNvSpPr>
          <p:nvPr>
            <p:ph type="pic" sz="quarter" idx="30"/>
          </p:nvPr>
        </p:nvSpPr>
        <p:spPr>
          <a:xfrm>
            <a:off x="8168042" y="3428237"/>
            <a:ext cx="4034118"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bg1"/>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bg1"/>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857752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3">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8494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68507" y="1466591"/>
            <a:ext cx="10054988" cy="1185169"/>
          </a:xfrm>
        </p:spPr>
        <p:txBody>
          <a:bodyPr>
            <a:normAutofit/>
          </a:bodyPr>
          <a:lstStyle>
            <a:lvl1pPr marL="0" indent="0" algn="ctr">
              <a:buNone/>
              <a:defRPr sz="2000"/>
            </a:lvl1pPr>
          </a:lstStyle>
          <a:p>
            <a:r>
              <a:rPr lang="en-US"/>
              <a:t>Click icon to add table</a:t>
            </a:r>
            <a:endParaRPr lang="en-US" dirty="0"/>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1068504" y="3109249"/>
            <a:ext cx="10054990" cy="2907792"/>
          </a:xfrm>
        </p:spPr>
        <p:txBody>
          <a:bodyPr>
            <a:normAutofit/>
          </a:bodyPr>
          <a:lstStyle>
            <a:lvl1pPr marL="0" indent="0" algn="ctr">
              <a:buNone/>
              <a:defRPr sz="1800" cap="all" baseline="0">
                <a:solidFill>
                  <a:schemeClr val="accent1">
                    <a:lumMod val="25000"/>
                  </a:schemeClr>
                </a:solidFill>
              </a:defRPr>
            </a:lvl1pPr>
          </a:lstStyle>
          <a:p>
            <a:r>
              <a:rPr lang="en-US"/>
              <a:t>Click icon to add chart</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627587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31542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58347" y="1446271"/>
            <a:ext cx="10049920" cy="4354532"/>
          </a:xfrm>
        </p:spPr>
        <p:txBody>
          <a:bodyPr>
            <a:normAutofit/>
          </a:bodyPr>
          <a:lstStyle>
            <a:lvl1pPr marL="0" indent="0" algn="ctr">
              <a:buNone/>
              <a:defRPr sz="1400"/>
            </a:lvl1pPr>
          </a:lstStyle>
          <a:p>
            <a:r>
              <a:rPr lang="en-US"/>
              <a:t>Click icon to add table</a:t>
            </a:r>
            <a:endParaRPr lang="en-US" dirty="0"/>
          </a:p>
        </p:txBody>
      </p:sp>
      <p:sp>
        <p:nvSpPr>
          <p:cNvPr id="18" name="Picture Placeholder 17">
            <a:extLst>
              <a:ext uri="{FF2B5EF4-FFF2-40B4-BE49-F238E27FC236}">
                <a16:creationId xmlns:a16="http://schemas.microsoft.com/office/drawing/2014/main" id="{CA52954E-7826-2F3E-37FB-F67D5971E4EA}"/>
              </a:ext>
            </a:extLst>
          </p:cNvPr>
          <p:cNvSpPr>
            <a:spLocks noGrp="1"/>
          </p:cNvSpPr>
          <p:nvPr>
            <p:ph type="pic" sz="quarter" idx="28"/>
          </p:nvPr>
        </p:nvSpPr>
        <p:spPr>
          <a:xfrm>
            <a:off x="414274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19" name="Picture Placeholder 17">
            <a:extLst>
              <a:ext uri="{FF2B5EF4-FFF2-40B4-BE49-F238E27FC236}">
                <a16:creationId xmlns:a16="http://schemas.microsoft.com/office/drawing/2014/main" id="{3D09183F-8234-58F5-2CE4-5D000BF72EA1}"/>
              </a:ext>
            </a:extLst>
          </p:cNvPr>
          <p:cNvSpPr>
            <a:spLocks noGrp="1"/>
          </p:cNvSpPr>
          <p:nvPr>
            <p:ph type="pic" sz="quarter" idx="29"/>
          </p:nvPr>
        </p:nvSpPr>
        <p:spPr>
          <a:xfrm>
            <a:off x="444747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0" name="Picture Placeholder 17">
            <a:extLst>
              <a:ext uri="{FF2B5EF4-FFF2-40B4-BE49-F238E27FC236}">
                <a16:creationId xmlns:a16="http://schemas.microsoft.com/office/drawing/2014/main" id="{0E530913-6A7A-CB72-87E9-5D3ADD650B01}"/>
              </a:ext>
            </a:extLst>
          </p:cNvPr>
          <p:cNvSpPr>
            <a:spLocks noGrp="1"/>
          </p:cNvSpPr>
          <p:nvPr>
            <p:ph type="pic" sz="quarter" idx="30"/>
          </p:nvPr>
        </p:nvSpPr>
        <p:spPr>
          <a:xfrm>
            <a:off x="475221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548FF31E-A9C5-CFCF-43B0-5EF275D7402D}"/>
              </a:ext>
            </a:extLst>
          </p:cNvPr>
          <p:cNvSpPr>
            <a:spLocks noGrp="1"/>
          </p:cNvSpPr>
          <p:nvPr>
            <p:ph type="pic" sz="quarter" idx="31"/>
          </p:nvPr>
        </p:nvSpPr>
        <p:spPr>
          <a:xfrm>
            <a:off x="505694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5" name="Picture Placeholder 17">
            <a:extLst>
              <a:ext uri="{FF2B5EF4-FFF2-40B4-BE49-F238E27FC236}">
                <a16:creationId xmlns:a16="http://schemas.microsoft.com/office/drawing/2014/main" id="{900F4E96-BF95-1386-47A4-D14CEB09D8E5}"/>
              </a:ext>
            </a:extLst>
          </p:cNvPr>
          <p:cNvSpPr>
            <a:spLocks noGrp="1"/>
          </p:cNvSpPr>
          <p:nvPr>
            <p:ph type="pic" sz="quarter" idx="32"/>
          </p:nvPr>
        </p:nvSpPr>
        <p:spPr>
          <a:xfrm>
            <a:off x="5361679"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7" name="Picture Placeholder 17">
            <a:extLst>
              <a:ext uri="{FF2B5EF4-FFF2-40B4-BE49-F238E27FC236}">
                <a16:creationId xmlns:a16="http://schemas.microsoft.com/office/drawing/2014/main" id="{E91EF67B-B01F-400D-2DC2-79A748E2A60E}"/>
              </a:ext>
            </a:extLst>
          </p:cNvPr>
          <p:cNvSpPr>
            <a:spLocks noGrp="1"/>
          </p:cNvSpPr>
          <p:nvPr>
            <p:ph type="pic" sz="quarter" idx="33"/>
          </p:nvPr>
        </p:nvSpPr>
        <p:spPr>
          <a:xfrm>
            <a:off x="535393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8" name="Picture Placeholder 17">
            <a:extLst>
              <a:ext uri="{FF2B5EF4-FFF2-40B4-BE49-F238E27FC236}">
                <a16:creationId xmlns:a16="http://schemas.microsoft.com/office/drawing/2014/main" id="{B320C6BD-6887-1B30-627B-0AB6029E8F5C}"/>
              </a:ext>
            </a:extLst>
          </p:cNvPr>
          <p:cNvSpPr>
            <a:spLocks noGrp="1"/>
          </p:cNvSpPr>
          <p:nvPr>
            <p:ph type="pic" sz="quarter" idx="34"/>
          </p:nvPr>
        </p:nvSpPr>
        <p:spPr>
          <a:xfrm>
            <a:off x="5658665"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9" name="Picture Placeholder 17">
            <a:extLst>
              <a:ext uri="{FF2B5EF4-FFF2-40B4-BE49-F238E27FC236}">
                <a16:creationId xmlns:a16="http://schemas.microsoft.com/office/drawing/2014/main" id="{9B504DC8-6E54-98FA-2461-72B7340F5861}"/>
              </a:ext>
            </a:extLst>
          </p:cNvPr>
          <p:cNvSpPr>
            <a:spLocks noGrp="1"/>
          </p:cNvSpPr>
          <p:nvPr>
            <p:ph type="pic" sz="quarter" idx="35"/>
          </p:nvPr>
        </p:nvSpPr>
        <p:spPr>
          <a:xfrm>
            <a:off x="596340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0" name="Picture Placeholder 17">
            <a:extLst>
              <a:ext uri="{FF2B5EF4-FFF2-40B4-BE49-F238E27FC236}">
                <a16:creationId xmlns:a16="http://schemas.microsoft.com/office/drawing/2014/main" id="{0C21A6A4-EB4D-A0D0-56D0-93FB0E749A1D}"/>
              </a:ext>
            </a:extLst>
          </p:cNvPr>
          <p:cNvSpPr>
            <a:spLocks noGrp="1"/>
          </p:cNvSpPr>
          <p:nvPr>
            <p:ph type="pic" sz="quarter" idx="36"/>
          </p:nvPr>
        </p:nvSpPr>
        <p:spPr>
          <a:xfrm>
            <a:off x="605507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1" name="Picture Placeholder 17">
            <a:extLst>
              <a:ext uri="{FF2B5EF4-FFF2-40B4-BE49-F238E27FC236}">
                <a16:creationId xmlns:a16="http://schemas.microsoft.com/office/drawing/2014/main" id="{DB72A218-DAC1-2261-C0A3-B0767FD2FA07}"/>
              </a:ext>
            </a:extLst>
          </p:cNvPr>
          <p:cNvSpPr>
            <a:spLocks noGrp="1"/>
          </p:cNvSpPr>
          <p:nvPr>
            <p:ph type="pic" sz="quarter" idx="37"/>
          </p:nvPr>
        </p:nvSpPr>
        <p:spPr>
          <a:xfrm>
            <a:off x="635980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2" name="Picture Placeholder 17">
            <a:extLst>
              <a:ext uri="{FF2B5EF4-FFF2-40B4-BE49-F238E27FC236}">
                <a16:creationId xmlns:a16="http://schemas.microsoft.com/office/drawing/2014/main" id="{C3CF0080-9BDB-00BA-29B2-9174EE3C4113}"/>
              </a:ext>
            </a:extLst>
          </p:cNvPr>
          <p:cNvSpPr>
            <a:spLocks noGrp="1"/>
          </p:cNvSpPr>
          <p:nvPr>
            <p:ph type="pic" sz="quarter" idx="38"/>
          </p:nvPr>
        </p:nvSpPr>
        <p:spPr>
          <a:xfrm>
            <a:off x="666454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3" name="Picture Placeholder 17">
            <a:extLst>
              <a:ext uri="{FF2B5EF4-FFF2-40B4-BE49-F238E27FC236}">
                <a16:creationId xmlns:a16="http://schemas.microsoft.com/office/drawing/2014/main" id="{C6A1C08D-7BF4-5FAF-C2FF-AE5047518A06}"/>
              </a:ext>
            </a:extLst>
          </p:cNvPr>
          <p:cNvSpPr>
            <a:spLocks noGrp="1"/>
          </p:cNvSpPr>
          <p:nvPr>
            <p:ph type="pic" sz="quarter" idx="39"/>
          </p:nvPr>
        </p:nvSpPr>
        <p:spPr>
          <a:xfrm>
            <a:off x="696927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4" name="Picture Placeholder 17">
            <a:extLst>
              <a:ext uri="{FF2B5EF4-FFF2-40B4-BE49-F238E27FC236}">
                <a16:creationId xmlns:a16="http://schemas.microsoft.com/office/drawing/2014/main" id="{BA44657A-8B86-EA70-6560-03FEB781F9E5}"/>
              </a:ext>
            </a:extLst>
          </p:cNvPr>
          <p:cNvSpPr>
            <a:spLocks noGrp="1"/>
          </p:cNvSpPr>
          <p:nvPr>
            <p:ph type="pic" sz="quarter" idx="40"/>
          </p:nvPr>
        </p:nvSpPr>
        <p:spPr>
          <a:xfrm>
            <a:off x="7274012"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5" name="Picture Placeholder 17">
            <a:extLst>
              <a:ext uri="{FF2B5EF4-FFF2-40B4-BE49-F238E27FC236}">
                <a16:creationId xmlns:a16="http://schemas.microsoft.com/office/drawing/2014/main" id="{8CED7DAF-DABA-4DFF-4526-79601E7E4521}"/>
              </a:ext>
            </a:extLst>
          </p:cNvPr>
          <p:cNvSpPr>
            <a:spLocks noGrp="1"/>
          </p:cNvSpPr>
          <p:nvPr>
            <p:ph type="pic" sz="quarter" idx="41"/>
          </p:nvPr>
        </p:nvSpPr>
        <p:spPr>
          <a:xfrm>
            <a:off x="7578746"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6" name="Picture Placeholder 17">
            <a:extLst>
              <a:ext uri="{FF2B5EF4-FFF2-40B4-BE49-F238E27FC236}">
                <a16:creationId xmlns:a16="http://schemas.microsoft.com/office/drawing/2014/main" id="{DE375DAB-B8B1-7BFE-421A-2576642D0DB4}"/>
              </a:ext>
            </a:extLst>
          </p:cNvPr>
          <p:cNvSpPr>
            <a:spLocks noGrp="1"/>
          </p:cNvSpPr>
          <p:nvPr>
            <p:ph type="pic" sz="quarter" idx="42"/>
          </p:nvPr>
        </p:nvSpPr>
        <p:spPr>
          <a:xfrm>
            <a:off x="7883481"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7" name="Picture Placeholder 17">
            <a:extLst>
              <a:ext uri="{FF2B5EF4-FFF2-40B4-BE49-F238E27FC236}">
                <a16:creationId xmlns:a16="http://schemas.microsoft.com/office/drawing/2014/main" id="{1DC92198-D94C-7632-19D2-3D84CBD1BCB6}"/>
              </a:ext>
            </a:extLst>
          </p:cNvPr>
          <p:cNvSpPr>
            <a:spLocks noGrp="1"/>
          </p:cNvSpPr>
          <p:nvPr>
            <p:ph type="pic" sz="quarter" idx="43"/>
          </p:nvPr>
        </p:nvSpPr>
        <p:spPr>
          <a:xfrm>
            <a:off x="8188215"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8" name="Picture Placeholder 17">
            <a:extLst>
              <a:ext uri="{FF2B5EF4-FFF2-40B4-BE49-F238E27FC236}">
                <a16:creationId xmlns:a16="http://schemas.microsoft.com/office/drawing/2014/main" id="{ADE4906C-8781-3D55-6709-40134F528A75}"/>
              </a:ext>
            </a:extLst>
          </p:cNvPr>
          <p:cNvSpPr>
            <a:spLocks noGrp="1"/>
          </p:cNvSpPr>
          <p:nvPr>
            <p:ph type="pic" sz="quarter" idx="44"/>
          </p:nvPr>
        </p:nvSpPr>
        <p:spPr>
          <a:xfrm>
            <a:off x="8540305" y="4547853"/>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9" name="Picture Placeholder 17">
            <a:extLst>
              <a:ext uri="{FF2B5EF4-FFF2-40B4-BE49-F238E27FC236}">
                <a16:creationId xmlns:a16="http://schemas.microsoft.com/office/drawing/2014/main" id="{5A09A8A3-44A8-3DBC-2A4E-C534BD043946}"/>
              </a:ext>
            </a:extLst>
          </p:cNvPr>
          <p:cNvSpPr>
            <a:spLocks noGrp="1"/>
          </p:cNvSpPr>
          <p:nvPr>
            <p:ph type="pic" sz="quarter" idx="45"/>
          </p:nvPr>
        </p:nvSpPr>
        <p:spPr>
          <a:xfrm>
            <a:off x="905526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0" name="Picture Placeholder 17">
            <a:extLst>
              <a:ext uri="{FF2B5EF4-FFF2-40B4-BE49-F238E27FC236}">
                <a16:creationId xmlns:a16="http://schemas.microsoft.com/office/drawing/2014/main" id="{AF3FD113-A1D1-4EEF-7A6A-8D911FEFCA39}"/>
              </a:ext>
            </a:extLst>
          </p:cNvPr>
          <p:cNvSpPr>
            <a:spLocks noGrp="1"/>
          </p:cNvSpPr>
          <p:nvPr>
            <p:ph type="pic" sz="quarter" idx="46"/>
          </p:nvPr>
        </p:nvSpPr>
        <p:spPr>
          <a:xfrm>
            <a:off x="935999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1" name="Picture Placeholder 17">
            <a:extLst>
              <a:ext uri="{FF2B5EF4-FFF2-40B4-BE49-F238E27FC236}">
                <a16:creationId xmlns:a16="http://schemas.microsoft.com/office/drawing/2014/main" id="{DBF1041A-E533-7269-1C16-B8F07C39D0A9}"/>
              </a:ext>
            </a:extLst>
          </p:cNvPr>
          <p:cNvSpPr>
            <a:spLocks noGrp="1"/>
          </p:cNvSpPr>
          <p:nvPr>
            <p:ph type="pic" sz="quarter" idx="47"/>
          </p:nvPr>
        </p:nvSpPr>
        <p:spPr>
          <a:xfrm>
            <a:off x="966473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2" name="Picture Placeholder 17">
            <a:extLst>
              <a:ext uri="{FF2B5EF4-FFF2-40B4-BE49-F238E27FC236}">
                <a16:creationId xmlns:a16="http://schemas.microsoft.com/office/drawing/2014/main" id="{723620E9-23D5-45A7-B061-9B5BA0AB817B}"/>
              </a:ext>
            </a:extLst>
          </p:cNvPr>
          <p:cNvSpPr>
            <a:spLocks noGrp="1"/>
          </p:cNvSpPr>
          <p:nvPr>
            <p:ph type="pic" sz="quarter" idx="48"/>
          </p:nvPr>
        </p:nvSpPr>
        <p:spPr>
          <a:xfrm>
            <a:off x="996946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173104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95857" y="2705755"/>
            <a:ext cx="3561986" cy="1446491"/>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14" name="Rectangle 13">
            <a:extLst>
              <a:ext uri="{FF2B5EF4-FFF2-40B4-BE49-F238E27FC236}">
                <a16:creationId xmlns:a16="http://schemas.microsoft.com/office/drawing/2014/main" id="{46A56CA8-AE7D-1692-CD03-8052B79B4CBF}"/>
              </a:ext>
              <a:ext uri="{C183D7F6-B498-43B3-948B-1728B52AA6E4}">
                <adec:decorative xmlns:adec="http://schemas.microsoft.com/office/drawing/2017/decorative" val="1"/>
              </a:ext>
            </a:extLst>
          </p:cNvPr>
          <p:cNvSpPr/>
          <p:nvPr userDrawn="1"/>
        </p:nvSpPr>
        <p:spPr>
          <a:xfrm>
            <a:off x="4871721" y="-16358"/>
            <a:ext cx="7354442" cy="6890715"/>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4871721" y="-6197"/>
            <a:ext cx="78231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5654040" y="-10160"/>
            <a:ext cx="308626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366191" y="52657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17" name="Straight Connector 16">
            <a:extLst>
              <a:ext uri="{FF2B5EF4-FFF2-40B4-BE49-F238E27FC236}">
                <a16:creationId xmlns:a16="http://schemas.microsoft.com/office/drawing/2014/main" id="{31D2E0A3-3A4D-815C-8C07-8058D56940FD}"/>
              </a:ext>
              <a:ext uri="{C183D7F6-B498-43B3-948B-1728B52AA6E4}">
                <adec:decorative xmlns:adec="http://schemas.microsoft.com/office/drawing/2017/decorative" val="1"/>
              </a:ext>
            </a:extLst>
          </p:cNvPr>
          <p:cNvCxnSpPr>
            <a:cxnSpLocks/>
          </p:cNvCxnSpPr>
          <p:nvPr userDrawn="1"/>
        </p:nvCxnSpPr>
        <p:spPr>
          <a:xfrm>
            <a:off x="9641558" y="110150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Text Placeholder 7">
            <a:extLst>
              <a:ext uri="{FF2B5EF4-FFF2-40B4-BE49-F238E27FC236}">
                <a16:creationId xmlns:a16="http://schemas.microsoft.com/office/drawing/2014/main" id="{1B5590F9-2D9B-7EF7-DD7B-0088DB0B1879}"/>
              </a:ext>
            </a:extLst>
          </p:cNvPr>
          <p:cNvSpPr>
            <a:spLocks noGrp="1"/>
          </p:cNvSpPr>
          <p:nvPr>
            <p:ph type="body" sz="quarter" idx="16" hasCustomPrompt="1"/>
          </p:nvPr>
        </p:nvSpPr>
        <p:spPr>
          <a:xfrm>
            <a:off x="9366191" y="113821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3" name="Text Placeholder 7">
            <a:extLst>
              <a:ext uri="{FF2B5EF4-FFF2-40B4-BE49-F238E27FC236}">
                <a16:creationId xmlns:a16="http://schemas.microsoft.com/office/drawing/2014/main" id="{413E55D8-560B-DF34-B34D-E3A21C43BBDB}"/>
              </a:ext>
            </a:extLst>
          </p:cNvPr>
          <p:cNvSpPr>
            <a:spLocks noGrp="1"/>
          </p:cNvSpPr>
          <p:nvPr>
            <p:ph type="body" sz="quarter" idx="17" hasCustomPrompt="1"/>
          </p:nvPr>
        </p:nvSpPr>
        <p:spPr>
          <a:xfrm>
            <a:off x="5519328" y="283105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27" name="Straight Connector 26">
            <a:extLst>
              <a:ext uri="{FF2B5EF4-FFF2-40B4-BE49-F238E27FC236}">
                <a16:creationId xmlns:a16="http://schemas.microsoft.com/office/drawing/2014/main" id="{36A5A1F2-505F-747B-818F-CBE5074E2E18}"/>
              </a:ext>
              <a:ext uri="{C183D7F6-B498-43B3-948B-1728B52AA6E4}">
                <adec:decorative xmlns:adec="http://schemas.microsoft.com/office/drawing/2017/decorative" val="1"/>
              </a:ext>
            </a:extLst>
          </p:cNvPr>
          <p:cNvCxnSpPr>
            <a:cxnSpLocks/>
          </p:cNvCxnSpPr>
          <p:nvPr userDrawn="1"/>
        </p:nvCxnSpPr>
        <p:spPr>
          <a:xfrm>
            <a:off x="5794695" y="340598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7">
            <a:extLst>
              <a:ext uri="{FF2B5EF4-FFF2-40B4-BE49-F238E27FC236}">
                <a16:creationId xmlns:a16="http://schemas.microsoft.com/office/drawing/2014/main" id="{8063E3D4-FEB7-9BB5-B22D-843990911CE6}"/>
              </a:ext>
            </a:extLst>
          </p:cNvPr>
          <p:cNvSpPr>
            <a:spLocks noGrp="1"/>
          </p:cNvSpPr>
          <p:nvPr>
            <p:ph type="body" sz="quarter" idx="18" hasCustomPrompt="1"/>
          </p:nvPr>
        </p:nvSpPr>
        <p:spPr>
          <a:xfrm>
            <a:off x="5519328" y="344269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4E713C15-6491-75F6-6A03-ECBBB25972B5}"/>
              </a:ext>
            </a:extLst>
          </p:cNvPr>
          <p:cNvSpPr>
            <a:spLocks noGrp="1"/>
          </p:cNvSpPr>
          <p:nvPr>
            <p:ph type="pic" sz="quarter" idx="14"/>
          </p:nvPr>
        </p:nvSpPr>
        <p:spPr>
          <a:xfrm>
            <a:off x="8417560" y="2259981"/>
            <a:ext cx="3042920" cy="233742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11" name="Rectangle 10">
            <a:extLst>
              <a:ext uri="{FF2B5EF4-FFF2-40B4-BE49-F238E27FC236}">
                <a16:creationId xmlns:a16="http://schemas.microsoft.com/office/drawing/2014/main" id="{D4100ACF-978B-E5F8-58B9-878278B3DD0E}"/>
              </a:ext>
              <a:ext uri="{C183D7F6-B498-43B3-948B-1728B52AA6E4}">
                <adec:decorative xmlns:adec="http://schemas.microsoft.com/office/drawing/2017/decorative" val="1"/>
              </a:ext>
            </a:extLst>
          </p:cNvPr>
          <p:cNvSpPr/>
          <p:nvPr userDrawn="1"/>
        </p:nvSpPr>
        <p:spPr>
          <a:xfrm>
            <a:off x="11460480" y="2270140"/>
            <a:ext cx="727584" cy="233680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08A96B4-52C5-47DA-6BD6-050647AEB062}"/>
              </a:ext>
              <a:ext uri="{C183D7F6-B498-43B3-948B-1728B52AA6E4}">
                <adec:decorative xmlns:adec="http://schemas.microsoft.com/office/drawing/2017/decorative" val="1"/>
              </a:ext>
            </a:extLst>
          </p:cNvPr>
          <p:cNvSpPr/>
          <p:nvPr userDrawn="1"/>
        </p:nvSpPr>
        <p:spPr>
          <a:xfrm>
            <a:off x="4876961" y="4599322"/>
            <a:ext cx="77707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icture Placeholder 8">
            <a:extLst>
              <a:ext uri="{FF2B5EF4-FFF2-40B4-BE49-F238E27FC236}">
                <a16:creationId xmlns:a16="http://schemas.microsoft.com/office/drawing/2014/main" id="{D66AD3C9-51DF-968B-BDFA-A072D79E6989}"/>
              </a:ext>
            </a:extLst>
          </p:cNvPr>
          <p:cNvSpPr>
            <a:spLocks noGrp="1"/>
          </p:cNvSpPr>
          <p:nvPr>
            <p:ph type="pic" sz="quarter" idx="15"/>
          </p:nvPr>
        </p:nvSpPr>
        <p:spPr>
          <a:xfrm>
            <a:off x="5654040" y="4596782"/>
            <a:ext cx="307610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29" name="Text Placeholder 7">
            <a:extLst>
              <a:ext uri="{FF2B5EF4-FFF2-40B4-BE49-F238E27FC236}">
                <a16:creationId xmlns:a16="http://schemas.microsoft.com/office/drawing/2014/main" id="{26BE9D1C-5464-1BB4-DD8F-40B27F9E7E7A}"/>
              </a:ext>
            </a:extLst>
          </p:cNvPr>
          <p:cNvSpPr>
            <a:spLocks noGrp="1"/>
          </p:cNvSpPr>
          <p:nvPr>
            <p:ph type="body" sz="quarter" idx="19" hasCustomPrompt="1"/>
          </p:nvPr>
        </p:nvSpPr>
        <p:spPr>
          <a:xfrm>
            <a:off x="9457280" y="5261360"/>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30" name="Straight Connector 29">
            <a:extLst>
              <a:ext uri="{FF2B5EF4-FFF2-40B4-BE49-F238E27FC236}">
                <a16:creationId xmlns:a16="http://schemas.microsoft.com/office/drawing/2014/main" id="{2E8A1D00-787E-E601-743F-F3A607B901A9}"/>
              </a:ext>
              <a:ext uri="{C183D7F6-B498-43B3-948B-1728B52AA6E4}">
                <adec:decorative xmlns:adec="http://schemas.microsoft.com/office/drawing/2017/decorative" val="1"/>
              </a:ext>
            </a:extLst>
          </p:cNvPr>
          <p:cNvCxnSpPr>
            <a:cxnSpLocks/>
          </p:cNvCxnSpPr>
          <p:nvPr userDrawn="1"/>
        </p:nvCxnSpPr>
        <p:spPr>
          <a:xfrm>
            <a:off x="9732647" y="5836289"/>
            <a:ext cx="161991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1" name="Text Placeholder 7">
            <a:extLst>
              <a:ext uri="{FF2B5EF4-FFF2-40B4-BE49-F238E27FC236}">
                <a16:creationId xmlns:a16="http://schemas.microsoft.com/office/drawing/2014/main" id="{74F9E3A6-F6B7-CCAC-D810-CD47EB1C5D21}"/>
              </a:ext>
            </a:extLst>
          </p:cNvPr>
          <p:cNvSpPr>
            <a:spLocks noGrp="1"/>
          </p:cNvSpPr>
          <p:nvPr>
            <p:ph type="body" sz="quarter" idx="20" hasCustomPrompt="1"/>
          </p:nvPr>
        </p:nvSpPr>
        <p:spPr>
          <a:xfrm>
            <a:off x="9457280" y="5872995"/>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60812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arn(inVertical)">
                                      <p:cBhvr>
                                        <p:cTn id="11" dur="500"/>
                                        <p:tgtEl>
                                          <p:spTgt spid="2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barn(inVertical)">
                                      <p:cBhvr>
                                        <p:cTn id="1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10000"/>
            <a:lumOff val="90000"/>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952378-33F3-9133-FF97-6EFCBD42CA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AB6496-C09F-CF62-3B1A-8BD3AB12C6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F26F1-942C-E394-D4F4-E2C72E8579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9C0C1-EE54-4EF7-BCC6-9C36988C399C}" type="datetimeFigureOut">
              <a:rPr lang="en-US" smtClean="0"/>
              <a:t>11/3/2025</a:t>
            </a:fld>
            <a:endParaRPr lang="en-US" dirty="0"/>
          </a:p>
        </p:txBody>
      </p:sp>
      <p:sp>
        <p:nvSpPr>
          <p:cNvPr id="5" name="Footer Placeholder 4">
            <a:extLst>
              <a:ext uri="{FF2B5EF4-FFF2-40B4-BE49-F238E27FC236}">
                <a16:creationId xmlns:a16="http://schemas.microsoft.com/office/drawing/2014/main" id="{05E6F9A7-A5DA-8EAD-6359-9316AC522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3E9CBAD-9F11-FF8A-5CB4-6C8682861D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F588F-3268-487C-BB05-403E3E2B4BD7}" type="slidenum">
              <a:rPr lang="en-US" smtClean="0"/>
              <a:t>‹#›</a:t>
            </a:fld>
            <a:endParaRPr lang="en-US" dirty="0"/>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9pPr>
          </a:lstStyle>
          <a:p>
            <a:endParaRPr/>
          </a:p>
        </p:txBody>
      </p:sp>
      <p:sp>
        <p:nvSpPr>
          <p:cNvPr id="52" name="Google Shape;52;p1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Google Shape;53;p1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rtl="0">
              <a:buNone/>
              <a:defRPr sz="1333">
                <a:solidFill>
                  <a:schemeClr val="dk2"/>
                </a:solidFill>
              </a:defRPr>
            </a:lvl1pPr>
            <a:lvl2pPr lvl="1" algn="r" rtl="0">
              <a:buNone/>
              <a:defRPr sz="1333">
                <a:solidFill>
                  <a:schemeClr val="dk2"/>
                </a:solidFill>
              </a:defRPr>
            </a:lvl2pPr>
            <a:lvl3pPr lvl="2" algn="r" rtl="0">
              <a:buNone/>
              <a:defRPr sz="1333">
                <a:solidFill>
                  <a:schemeClr val="dk2"/>
                </a:solidFill>
              </a:defRPr>
            </a:lvl3pPr>
            <a:lvl4pPr lvl="3" algn="r" rtl="0">
              <a:buNone/>
              <a:defRPr sz="1333">
                <a:solidFill>
                  <a:schemeClr val="dk2"/>
                </a:solidFill>
              </a:defRPr>
            </a:lvl4pPr>
            <a:lvl5pPr lvl="4" algn="r" rtl="0">
              <a:buNone/>
              <a:defRPr sz="1333">
                <a:solidFill>
                  <a:schemeClr val="dk2"/>
                </a:solidFill>
              </a:defRPr>
            </a:lvl5pPr>
            <a:lvl6pPr lvl="5" algn="r" rtl="0">
              <a:buNone/>
              <a:defRPr sz="1333">
                <a:solidFill>
                  <a:schemeClr val="dk2"/>
                </a:solidFill>
              </a:defRPr>
            </a:lvl6pPr>
            <a:lvl7pPr lvl="6" algn="r" rtl="0">
              <a:buNone/>
              <a:defRPr sz="1333">
                <a:solidFill>
                  <a:schemeClr val="dk2"/>
                </a:solidFill>
              </a:defRPr>
            </a:lvl7pPr>
            <a:lvl8pPr lvl="7" algn="r" rtl="0">
              <a:buNone/>
              <a:defRPr sz="1333">
                <a:solidFill>
                  <a:schemeClr val="dk2"/>
                </a:solidFill>
              </a:defRPr>
            </a:lvl8pPr>
            <a:lvl9pPr lvl="8" algn="r" rtl="0">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39065857"/>
      </p:ext>
    </p:extLst>
  </p:cSld>
  <p:clrMap bg1="lt1" tx1="dk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4.xml"/><Relationship Id="rId5" Type="http://schemas.openxmlformats.org/officeDocument/2006/relationships/chart" Target="../charts/chart4.xml"/><Relationship Id="rId4" Type="http://schemas.openxmlformats.org/officeDocument/2006/relationships/chart" Target="../charts/chart3.xml"/></Relationships>
</file>

<file path=ppt/slides/_rels/slide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le of coffee beans">
            <a:extLst>
              <a:ext uri="{FF2B5EF4-FFF2-40B4-BE49-F238E27FC236}">
                <a16:creationId xmlns:a16="http://schemas.microsoft.com/office/drawing/2014/main" id="{27EDE37F-A91F-2CE5-7176-FA96308E9949}"/>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14" name="Title 13">
            <a:extLst>
              <a:ext uri="{FF2B5EF4-FFF2-40B4-BE49-F238E27FC236}">
                <a16:creationId xmlns:a16="http://schemas.microsoft.com/office/drawing/2014/main" id="{9B9E7D9B-9F62-FD23-417A-4C9F49361A96}"/>
              </a:ext>
            </a:extLst>
          </p:cNvPr>
          <p:cNvSpPr>
            <a:spLocks noGrp="1"/>
          </p:cNvSpPr>
          <p:nvPr>
            <p:ph type="title"/>
          </p:nvPr>
        </p:nvSpPr>
        <p:spPr>
          <a:xfrm>
            <a:off x="838200" y="4848351"/>
            <a:ext cx="10515600" cy="762338"/>
          </a:xfrm>
        </p:spPr>
        <p:txBody>
          <a:bodyPr/>
          <a:lstStyle/>
          <a:p>
            <a:r>
              <a:rPr lang="en-US" dirty="0"/>
              <a:t>By TRINITY THUBA NGOMANE</a:t>
            </a:r>
          </a:p>
        </p:txBody>
      </p:sp>
      <p:sp>
        <p:nvSpPr>
          <p:cNvPr id="47" name="Oval 46">
            <a:extLst>
              <a:ext uri="{FF2B5EF4-FFF2-40B4-BE49-F238E27FC236}">
                <a16:creationId xmlns:a16="http://schemas.microsoft.com/office/drawing/2014/main" id="{35844AC7-E488-709F-E66B-3FB7077D25E8}"/>
              </a:ext>
              <a:ext uri="{C183D7F6-B498-43B3-948B-1728B52AA6E4}">
                <adec:decorative xmlns:adec="http://schemas.microsoft.com/office/drawing/2017/decorative" val="1"/>
              </a:ext>
            </a:extLst>
          </p:cNvPr>
          <p:cNvSpPr/>
          <p:nvPr/>
        </p:nvSpPr>
        <p:spPr>
          <a:xfrm>
            <a:off x="4495800" y="1575739"/>
            <a:ext cx="3200400" cy="3200400"/>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Placeholder 13" descr="A person pouring milk into a glass of coffee ">
            <a:extLst>
              <a:ext uri="{FF2B5EF4-FFF2-40B4-BE49-F238E27FC236}">
                <a16:creationId xmlns:a16="http://schemas.microsoft.com/office/drawing/2014/main" id="{C6DFFEC5-2C24-79D5-9F11-E27A79273F76}"/>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4622242" y="1698172"/>
            <a:ext cx="2984360" cy="29944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Title 13">
            <a:extLst>
              <a:ext uri="{FF2B5EF4-FFF2-40B4-BE49-F238E27FC236}">
                <a16:creationId xmlns:a16="http://schemas.microsoft.com/office/drawing/2014/main" id="{FA8C3A3C-D53B-D5E8-EAAD-0B93F01A0BFB}"/>
              </a:ext>
            </a:extLst>
          </p:cNvPr>
          <p:cNvSpPr txBox="1">
            <a:spLocks/>
          </p:cNvSpPr>
          <p:nvPr/>
        </p:nvSpPr>
        <p:spPr>
          <a:xfrm>
            <a:off x="856622" y="406701"/>
            <a:ext cx="10515600" cy="762338"/>
          </a:xfrm>
          <a:prstGeom prst="rect">
            <a:avLst/>
          </a:prstGeom>
        </p:spPr>
        <p:txBody>
          <a:bodyPr vert="horz" lIns="91440" tIns="45720" rIns="91440" bIns="45720" rtlCol="0" anchor="ctr">
            <a:normAutofit fontScale="92500"/>
          </a:bodyPr>
          <a:lstStyle>
            <a:lvl1pPr algn="ctr" defTabSz="914400" rtl="0" eaLnBrk="1" latinLnBrk="0" hangingPunct="1">
              <a:lnSpc>
                <a:spcPct val="90000"/>
              </a:lnSpc>
              <a:spcBef>
                <a:spcPct val="0"/>
              </a:spcBef>
              <a:buNone/>
              <a:defRPr sz="1800" b="1" kern="1200" cap="all" spc="600" normalizeH="0" baseline="0">
                <a:solidFill>
                  <a:schemeClr val="accent3">
                    <a:lumMod val="10000"/>
                    <a:lumOff val="90000"/>
                  </a:schemeClr>
                </a:solidFill>
                <a:latin typeface="+mn-lt"/>
                <a:ea typeface="+mj-ea"/>
                <a:cs typeface="+mj-cs"/>
              </a:defRPr>
            </a:lvl1pPr>
          </a:lstStyle>
          <a:p>
            <a:r>
              <a:rPr lang="en-US" sz="3600" dirty="0"/>
              <a:t>Bright coffee shop Presentation</a:t>
            </a:r>
          </a:p>
        </p:txBody>
      </p:sp>
    </p:spTree>
    <p:extLst>
      <p:ext uri="{BB962C8B-B14F-4D97-AF65-F5344CB8AC3E}">
        <p14:creationId xmlns:p14="http://schemas.microsoft.com/office/powerpoint/2010/main" val="3958848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1717D3-45FB-3FDC-814D-A973FB07E4C4}"/>
              </a:ext>
            </a:extLst>
          </p:cNvPr>
          <p:cNvSpPr>
            <a:spLocks noGrp="1"/>
          </p:cNvSpPr>
          <p:nvPr>
            <p:ph type="title"/>
          </p:nvPr>
        </p:nvSpPr>
        <p:spPr>
          <a:xfrm>
            <a:off x="258889" y="534913"/>
            <a:ext cx="6228732" cy="830221"/>
          </a:xfrm>
        </p:spPr>
        <p:txBody>
          <a:bodyPr>
            <a:normAutofit/>
          </a:bodyPr>
          <a:lstStyle/>
          <a:p>
            <a:pPr lvl="0" algn="ctr">
              <a:spcBef>
                <a:spcPts val="0"/>
              </a:spcBef>
              <a:buClr>
                <a:schemeClr val="dk1"/>
              </a:buClr>
              <a:buSzPts val="1100"/>
            </a:pPr>
            <a:r>
              <a:rPr lang="en-ZA" sz="5400" b="1" dirty="0">
                <a:solidFill>
                  <a:schemeClr val="dk1"/>
                </a:solidFill>
                <a:latin typeface="Fira Sans Extra Condensed"/>
                <a:ea typeface="Fira Sans Extra Condensed"/>
                <a:cs typeface="Fira Sans Extra Condensed"/>
                <a:sym typeface="Fira Sans Extra Condensed"/>
              </a:rPr>
              <a:t>RECOMMENDATIONS</a:t>
            </a:r>
            <a:endParaRPr lang="en-ZA" sz="5400" b="1" dirty="0">
              <a:latin typeface="Fira Sans Extra Condensed"/>
              <a:ea typeface="Fira Sans Extra Condensed"/>
              <a:cs typeface="Fira Sans Extra Condensed"/>
              <a:sym typeface="Fira Sans Extra Condensed"/>
            </a:endParaRPr>
          </a:p>
        </p:txBody>
      </p:sp>
      <p:pic>
        <p:nvPicPr>
          <p:cNvPr id="27" name="Picture Placeholder 26" descr=" A close-up of a cup of coffee">
            <a:extLst>
              <a:ext uri="{FF2B5EF4-FFF2-40B4-BE49-F238E27FC236}">
                <a16:creationId xmlns:a16="http://schemas.microsoft.com/office/drawing/2014/main" id="{E0C6455A-A5B6-D5B2-863E-A6E8597AB301}"/>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40" cy="5243333"/>
          </a:xfrm>
        </p:spPr>
      </p:pic>
      <p:sp>
        <p:nvSpPr>
          <p:cNvPr id="28" name="Footer Placeholder 27">
            <a:extLst>
              <a:ext uri="{FF2B5EF4-FFF2-40B4-BE49-F238E27FC236}">
                <a16:creationId xmlns:a16="http://schemas.microsoft.com/office/drawing/2014/main" id="{D73ADAD9-C8AE-7308-F14E-7EF4A1CCD97A}"/>
              </a:ext>
            </a:extLst>
          </p:cNvPr>
          <p:cNvSpPr>
            <a:spLocks noGrp="1"/>
          </p:cNvSpPr>
          <p:nvPr>
            <p:ph type="ftr" sz="quarter" idx="3"/>
          </p:nvPr>
        </p:nvSpPr>
        <p:spPr>
          <a:xfrm>
            <a:off x="543043" y="6252176"/>
            <a:ext cx="4114800" cy="365125"/>
          </a:xfrm>
        </p:spPr>
        <p:txBody>
          <a:bodyPr/>
          <a:lstStyle/>
          <a:p>
            <a:r>
              <a:rPr lang="en-US" noProof="0" dirty="0"/>
              <a:t>Fourth Coffee</a:t>
            </a:r>
          </a:p>
        </p:txBody>
      </p:sp>
      <p:sp>
        <p:nvSpPr>
          <p:cNvPr id="29" name="Slide Number Placeholder 28">
            <a:extLst>
              <a:ext uri="{FF2B5EF4-FFF2-40B4-BE49-F238E27FC236}">
                <a16:creationId xmlns:a16="http://schemas.microsoft.com/office/drawing/2014/main" id="{58462C6F-3FE0-B7FC-EA44-514D19D4A3B1}"/>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10</a:t>
            </a:fld>
            <a:endParaRPr lang="en-US" dirty="0"/>
          </a:p>
        </p:txBody>
      </p:sp>
      <p:sp>
        <p:nvSpPr>
          <p:cNvPr id="21" name="TextBox 20">
            <a:extLst>
              <a:ext uri="{FF2B5EF4-FFF2-40B4-BE49-F238E27FC236}">
                <a16:creationId xmlns:a16="http://schemas.microsoft.com/office/drawing/2014/main" id="{3066083E-941F-328F-0701-1024B71810BC}"/>
              </a:ext>
            </a:extLst>
          </p:cNvPr>
          <p:cNvSpPr txBox="1"/>
          <p:nvPr/>
        </p:nvSpPr>
        <p:spPr>
          <a:xfrm>
            <a:off x="113190" y="2054434"/>
            <a:ext cx="7850167" cy="2462213"/>
          </a:xfrm>
          <a:prstGeom prst="rect">
            <a:avLst/>
          </a:prstGeom>
          <a:noFill/>
        </p:spPr>
        <p:txBody>
          <a:bodyPr wrap="square">
            <a:spAutoFit/>
          </a:bodyPr>
          <a:lstStyle/>
          <a:p>
            <a:pPr marL="285750" indent="-285750">
              <a:buFont typeface="Arial" panose="020B0604020202020204" pitchFamily="34" charset="0"/>
              <a:buChar char="•"/>
            </a:pPr>
            <a:r>
              <a:rPr lang="en-ZA" b="1" dirty="0"/>
              <a:t>Maximize Morning Operations - </a:t>
            </a:r>
            <a:r>
              <a:rPr lang="en-US" dirty="0"/>
              <a:t>Since mornings generate the highest revenue, ensure adequate staffing and fast service during peak hours.</a:t>
            </a:r>
          </a:p>
          <a:p>
            <a:pPr marL="285750" indent="-285750">
              <a:buFont typeface="Arial" panose="020B0604020202020204" pitchFamily="34" charset="0"/>
              <a:buChar char="•"/>
            </a:pPr>
            <a:r>
              <a:rPr lang="en-US" b="1" dirty="0"/>
              <a:t>Boost Afternoon Sales-</a:t>
            </a:r>
            <a:r>
              <a:rPr lang="en-US" dirty="0"/>
              <a:t> Introduce midday promotions, such as “Buy 1 Get 1 Half Price”.</a:t>
            </a:r>
          </a:p>
          <a:p>
            <a:pPr marL="285750" indent="-285750">
              <a:buFont typeface="Arial" panose="020B0604020202020204" pitchFamily="34" charset="0"/>
              <a:buChar char="•"/>
            </a:pPr>
            <a:r>
              <a:rPr lang="en-US" dirty="0"/>
              <a:t>Promote cold beverages and light snacks that appeal to customers looking for an energy boost or refreshment after lunch.</a:t>
            </a:r>
          </a:p>
          <a:p>
            <a:pPr marL="285750" indent="-285750">
              <a:buFont typeface="Arial" panose="020B0604020202020204" pitchFamily="34" charset="0"/>
              <a:buChar char="•"/>
            </a:pPr>
            <a:r>
              <a:rPr lang="en-US" b="1" dirty="0"/>
              <a:t>Increase Evening Traffic- </a:t>
            </a:r>
            <a:r>
              <a:rPr lang="en-US" dirty="0"/>
              <a:t>Create a more relaxed atmosphere with softer music and lighting, encouraging customers to unwind after work.</a:t>
            </a:r>
          </a:p>
          <a:p>
            <a:pPr marL="285750" indent="-285750">
              <a:buFont typeface="Arial" panose="020B0604020202020204" pitchFamily="34" charset="0"/>
              <a:buChar char="•"/>
            </a:pPr>
            <a:r>
              <a:rPr lang="en-US" b="1" dirty="0"/>
              <a:t>Data-Driven Improvements- </a:t>
            </a:r>
            <a:r>
              <a:rPr lang="en-US" dirty="0"/>
              <a:t>Continue tracking hourly sales data to identify new peak times or seasonal trends.</a:t>
            </a:r>
          </a:p>
          <a:p>
            <a:pPr marL="285750" indent="-285750">
              <a:buFont typeface="Arial" panose="020B0604020202020204" pitchFamily="34" charset="0"/>
              <a:buChar char="•"/>
            </a:pPr>
            <a:r>
              <a:rPr lang="en-US" dirty="0"/>
              <a:t>Collect customer feedback to adjust menu options and pricing strategies accordingly.</a:t>
            </a:r>
          </a:p>
          <a:p>
            <a:pPr marL="285750" indent="-285750">
              <a:buFont typeface="Arial" panose="020B0604020202020204" pitchFamily="34" charset="0"/>
              <a:buChar char="•"/>
            </a:pPr>
            <a:endParaRPr lang="en-ZA" dirty="0"/>
          </a:p>
        </p:txBody>
      </p:sp>
    </p:spTree>
    <p:extLst>
      <p:ext uri="{BB962C8B-B14F-4D97-AF65-F5344CB8AC3E}">
        <p14:creationId xmlns:p14="http://schemas.microsoft.com/office/powerpoint/2010/main" val="2375683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 pile of coffee beans ">
            <a:extLst>
              <a:ext uri="{FF2B5EF4-FFF2-40B4-BE49-F238E27FC236}">
                <a16:creationId xmlns:a16="http://schemas.microsoft.com/office/drawing/2014/main" id="{AB5FDD94-2E49-4EA4-09F4-9C0C9A6F619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3" name="Title 2">
            <a:extLst>
              <a:ext uri="{FF2B5EF4-FFF2-40B4-BE49-F238E27FC236}">
                <a16:creationId xmlns:a16="http://schemas.microsoft.com/office/drawing/2014/main" id="{DB2022D1-ECE0-1474-028C-B795A530438E}"/>
              </a:ext>
            </a:extLst>
          </p:cNvPr>
          <p:cNvSpPr>
            <a:spLocks noGrp="1"/>
          </p:cNvSpPr>
          <p:nvPr>
            <p:ph type="title"/>
          </p:nvPr>
        </p:nvSpPr>
        <p:spPr>
          <a:xfrm>
            <a:off x="6967222" y="2247391"/>
            <a:ext cx="4434840" cy="762338"/>
          </a:xfrm>
        </p:spPr>
        <p:txBody>
          <a:bodyPr/>
          <a:lstStyle/>
          <a:p>
            <a:r>
              <a:rPr lang="en-US" dirty="0"/>
              <a:t>Thank you</a:t>
            </a:r>
          </a:p>
        </p:txBody>
      </p:sp>
      <p:sp>
        <p:nvSpPr>
          <p:cNvPr id="31" name="Oval 30">
            <a:extLst>
              <a:ext uri="{FF2B5EF4-FFF2-40B4-BE49-F238E27FC236}">
                <a16:creationId xmlns:a16="http://schemas.microsoft.com/office/drawing/2014/main" id="{8805850E-5CFC-6B9C-18D3-4C2F45AC54DA}"/>
              </a:ext>
              <a:ext uri="{C183D7F6-B498-43B3-948B-1728B52AA6E4}">
                <adec:decorative xmlns:adec="http://schemas.microsoft.com/office/drawing/2017/decorative" val="1"/>
              </a:ext>
            </a:extLst>
          </p:cNvPr>
          <p:cNvSpPr/>
          <p:nvPr/>
        </p:nvSpPr>
        <p:spPr>
          <a:xfrm>
            <a:off x="1617028" y="1787525"/>
            <a:ext cx="3383280" cy="3383280"/>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Placeholder 13" descr="A person pouring milk into a glass of coffee ">
            <a:extLst>
              <a:ext uri="{FF2B5EF4-FFF2-40B4-BE49-F238E27FC236}">
                <a16:creationId xmlns:a16="http://schemas.microsoft.com/office/drawing/2014/main" id="{5647A488-CB8B-6468-C55E-5CB5BA8F589E}"/>
              </a:ext>
            </a:extLst>
          </p:cNvPr>
          <p:cNvPicPr>
            <a:picLocks noChangeAspect="1"/>
          </p:cNvPicPr>
          <p:nvPr/>
        </p:nvPicPr>
        <p:blipFill>
          <a:blip r:embed="rId3" cstate="print">
            <a:extLst>
              <a:ext uri="{28A0092B-C50C-407E-A947-70E740481C1C}">
                <a14:useLocalDpi xmlns:a14="http://schemas.microsoft.com/office/drawing/2010/main"/>
              </a:ext>
            </a:extLst>
          </a:blip>
          <a:srcRect/>
          <a:stretch/>
        </p:blipFill>
        <p:spPr>
          <a:xfrm>
            <a:off x="1617028" y="1844537"/>
            <a:ext cx="3312910" cy="326925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81920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952012" y="482812"/>
            <a:ext cx="9002215" cy="638050"/>
          </a:xfrm>
        </p:spPr>
        <p:txBody>
          <a:bodyPr/>
          <a:lstStyle/>
          <a:p>
            <a:r>
              <a:rPr lang="en-US" dirty="0"/>
              <a:t>BRIGHT COFFEE SHOP</a:t>
            </a:r>
          </a:p>
        </p:txBody>
      </p:sp>
      <p:sp>
        <p:nvSpPr>
          <p:cNvPr id="9" name="Text Placeholder 8">
            <a:extLst>
              <a:ext uri="{FF2B5EF4-FFF2-40B4-BE49-F238E27FC236}">
                <a16:creationId xmlns:a16="http://schemas.microsoft.com/office/drawing/2014/main" id="{AD14AE28-405D-2EF5-92E9-CF2B64C42483}"/>
              </a:ext>
            </a:extLst>
          </p:cNvPr>
          <p:cNvSpPr>
            <a:spLocks noGrp="1"/>
          </p:cNvSpPr>
          <p:nvPr>
            <p:ph type="body" sz="quarter" idx="18"/>
          </p:nvPr>
        </p:nvSpPr>
        <p:spPr>
          <a:xfrm>
            <a:off x="952012" y="2494034"/>
            <a:ext cx="1849061" cy="642687"/>
          </a:xfrm>
        </p:spPr>
        <p:txBody>
          <a:bodyPr/>
          <a:lstStyle/>
          <a:p>
            <a:r>
              <a:rPr lang="en-US" dirty="0"/>
              <a:t>Bakery</a:t>
            </a:r>
          </a:p>
        </p:txBody>
      </p:sp>
      <p:sp>
        <p:nvSpPr>
          <p:cNvPr id="4" name="Text Placeholder 3">
            <a:extLst>
              <a:ext uri="{FF2B5EF4-FFF2-40B4-BE49-F238E27FC236}">
                <a16:creationId xmlns:a16="http://schemas.microsoft.com/office/drawing/2014/main" id="{E91892D5-F499-DB6E-1D16-113450615496}"/>
              </a:ext>
            </a:extLst>
          </p:cNvPr>
          <p:cNvSpPr>
            <a:spLocks noGrp="1"/>
          </p:cNvSpPr>
          <p:nvPr>
            <p:ph type="body" sz="quarter" idx="13"/>
          </p:nvPr>
        </p:nvSpPr>
        <p:spPr>
          <a:xfrm>
            <a:off x="952012" y="3151488"/>
            <a:ext cx="1849061" cy="1076446"/>
          </a:xfrm>
        </p:spPr>
        <p:txBody>
          <a:bodyPr/>
          <a:lstStyle/>
          <a:p>
            <a:r>
              <a:rPr lang="en-US" dirty="0"/>
              <a:t>Biscotti</a:t>
            </a:r>
          </a:p>
          <a:p>
            <a:r>
              <a:rPr lang="en-US" dirty="0"/>
              <a:t>Pastry</a:t>
            </a:r>
          </a:p>
          <a:p>
            <a:r>
              <a:rPr lang="en-US" dirty="0"/>
              <a:t>Scone</a:t>
            </a:r>
          </a:p>
        </p:txBody>
      </p:sp>
      <p:sp>
        <p:nvSpPr>
          <p:cNvPr id="10" name="Text Placeholder 9">
            <a:extLst>
              <a:ext uri="{FF2B5EF4-FFF2-40B4-BE49-F238E27FC236}">
                <a16:creationId xmlns:a16="http://schemas.microsoft.com/office/drawing/2014/main" id="{246D3144-A5E2-64E7-7122-828DE091B645}"/>
              </a:ext>
            </a:extLst>
          </p:cNvPr>
          <p:cNvSpPr>
            <a:spLocks noGrp="1"/>
          </p:cNvSpPr>
          <p:nvPr>
            <p:ph type="body" sz="quarter" idx="19"/>
          </p:nvPr>
        </p:nvSpPr>
        <p:spPr>
          <a:xfrm>
            <a:off x="3067529" y="2494034"/>
            <a:ext cx="1849061" cy="642687"/>
          </a:xfrm>
        </p:spPr>
        <p:txBody>
          <a:bodyPr/>
          <a:lstStyle/>
          <a:p>
            <a:r>
              <a:rPr lang="en-US" dirty="0"/>
              <a:t>branded</a:t>
            </a:r>
          </a:p>
        </p:txBody>
      </p:sp>
      <p:sp>
        <p:nvSpPr>
          <p:cNvPr id="5" name="Text Placeholder 4">
            <a:extLst>
              <a:ext uri="{FF2B5EF4-FFF2-40B4-BE49-F238E27FC236}">
                <a16:creationId xmlns:a16="http://schemas.microsoft.com/office/drawing/2014/main" id="{CCDEE6EF-1B83-603B-44C2-57FCB9E9B630}"/>
              </a:ext>
            </a:extLst>
          </p:cNvPr>
          <p:cNvSpPr>
            <a:spLocks noGrp="1"/>
          </p:cNvSpPr>
          <p:nvPr>
            <p:ph type="body" sz="quarter" idx="14"/>
          </p:nvPr>
        </p:nvSpPr>
        <p:spPr>
          <a:xfrm>
            <a:off x="3067529" y="3151488"/>
            <a:ext cx="1849061" cy="1076446"/>
          </a:xfrm>
        </p:spPr>
        <p:txBody>
          <a:bodyPr/>
          <a:lstStyle/>
          <a:p>
            <a:r>
              <a:rPr lang="en-US" dirty="0"/>
              <a:t>Clothing</a:t>
            </a:r>
          </a:p>
          <a:p>
            <a:r>
              <a:rPr lang="en-US"/>
              <a:t>Housewares</a:t>
            </a:r>
            <a:endParaRPr lang="en-US" dirty="0"/>
          </a:p>
        </p:txBody>
      </p:sp>
      <p:sp>
        <p:nvSpPr>
          <p:cNvPr id="11" name="Text Placeholder 10">
            <a:extLst>
              <a:ext uri="{FF2B5EF4-FFF2-40B4-BE49-F238E27FC236}">
                <a16:creationId xmlns:a16="http://schemas.microsoft.com/office/drawing/2014/main" id="{2E257CF8-2F8F-7CA9-AD4E-10607334939D}"/>
              </a:ext>
            </a:extLst>
          </p:cNvPr>
          <p:cNvSpPr>
            <a:spLocks noGrp="1"/>
          </p:cNvSpPr>
          <p:nvPr>
            <p:ph type="body" sz="quarter" idx="20"/>
          </p:nvPr>
        </p:nvSpPr>
        <p:spPr>
          <a:xfrm>
            <a:off x="5183046" y="2494034"/>
            <a:ext cx="1849061" cy="642687"/>
          </a:xfrm>
        </p:spPr>
        <p:txBody>
          <a:bodyPr>
            <a:normAutofit lnSpcReduction="10000"/>
          </a:bodyPr>
          <a:lstStyle/>
          <a:p>
            <a:r>
              <a:rPr lang="en-US" dirty="0"/>
              <a:t>Coffee beans</a:t>
            </a:r>
          </a:p>
        </p:txBody>
      </p:sp>
      <p:sp>
        <p:nvSpPr>
          <p:cNvPr id="6" name="Text Placeholder 5">
            <a:extLst>
              <a:ext uri="{FF2B5EF4-FFF2-40B4-BE49-F238E27FC236}">
                <a16:creationId xmlns:a16="http://schemas.microsoft.com/office/drawing/2014/main" id="{68490954-5966-CBA7-DF18-47B31EB009D9}"/>
              </a:ext>
            </a:extLst>
          </p:cNvPr>
          <p:cNvSpPr>
            <a:spLocks noGrp="1"/>
          </p:cNvSpPr>
          <p:nvPr>
            <p:ph type="body" sz="quarter" idx="15"/>
          </p:nvPr>
        </p:nvSpPr>
        <p:spPr>
          <a:xfrm>
            <a:off x="5183046" y="3151488"/>
            <a:ext cx="1849061" cy="1076446"/>
          </a:xfrm>
        </p:spPr>
        <p:txBody>
          <a:bodyPr>
            <a:normAutofit fontScale="77500" lnSpcReduction="20000"/>
          </a:bodyPr>
          <a:lstStyle/>
          <a:p>
            <a:pPr fontAlgn="b"/>
            <a:r>
              <a:rPr lang="en-ZA" dirty="0"/>
              <a:t>Barista Espresso</a:t>
            </a:r>
          </a:p>
          <a:p>
            <a:pPr fontAlgn="b"/>
            <a:r>
              <a:rPr lang="en-ZA" dirty="0"/>
              <a:t>Drip coffee</a:t>
            </a:r>
          </a:p>
          <a:p>
            <a:pPr fontAlgn="b"/>
            <a:r>
              <a:rPr lang="en-ZA" dirty="0"/>
              <a:t>Gourmet brewed coffee</a:t>
            </a:r>
          </a:p>
          <a:p>
            <a:pPr fontAlgn="b"/>
            <a:r>
              <a:rPr lang="en-ZA" dirty="0"/>
              <a:t>Organic brewed coffee</a:t>
            </a:r>
          </a:p>
          <a:p>
            <a:pPr fontAlgn="b"/>
            <a:r>
              <a:rPr lang="en-ZA" dirty="0"/>
              <a:t>Premium brewed coffee</a:t>
            </a:r>
          </a:p>
        </p:txBody>
      </p:sp>
      <p:sp>
        <p:nvSpPr>
          <p:cNvPr id="12" name="Text Placeholder 11">
            <a:extLst>
              <a:ext uri="{FF2B5EF4-FFF2-40B4-BE49-F238E27FC236}">
                <a16:creationId xmlns:a16="http://schemas.microsoft.com/office/drawing/2014/main" id="{52E7A77A-D7D9-A81C-34CD-598EC2FFCDD4}"/>
              </a:ext>
            </a:extLst>
          </p:cNvPr>
          <p:cNvSpPr>
            <a:spLocks noGrp="1"/>
          </p:cNvSpPr>
          <p:nvPr>
            <p:ph type="body" sz="quarter" idx="21"/>
          </p:nvPr>
        </p:nvSpPr>
        <p:spPr>
          <a:xfrm>
            <a:off x="7298563" y="2494034"/>
            <a:ext cx="1849061" cy="642687"/>
          </a:xfrm>
        </p:spPr>
        <p:txBody>
          <a:bodyPr>
            <a:normAutofit lnSpcReduction="10000"/>
          </a:bodyPr>
          <a:lstStyle/>
          <a:p>
            <a:r>
              <a:rPr lang="en-US" dirty="0"/>
              <a:t>Loose tea</a:t>
            </a:r>
          </a:p>
        </p:txBody>
      </p:sp>
      <p:sp>
        <p:nvSpPr>
          <p:cNvPr id="7" name="Text Placeholder 6">
            <a:extLst>
              <a:ext uri="{FF2B5EF4-FFF2-40B4-BE49-F238E27FC236}">
                <a16:creationId xmlns:a16="http://schemas.microsoft.com/office/drawing/2014/main" id="{B0ADBCDE-3BEB-BBD0-CCF1-B1320A36C70A}"/>
              </a:ext>
            </a:extLst>
          </p:cNvPr>
          <p:cNvSpPr>
            <a:spLocks noGrp="1"/>
          </p:cNvSpPr>
          <p:nvPr>
            <p:ph type="body" sz="quarter" idx="16"/>
          </p:nvPr>
        </p:nvSpPr>
        <p:spPr>
          <a:xfrm>
            <a:off x="7298563" y="3151488"/>
            <a:ext cx="1849061" cy="1076446"/>
          </a:xfrm>
        </p:spPr>
        <p:txBody>
          <a:bodyPr>
            <a:normAutofit fontScale="92500" lnSpcReduction="10000"/>
          </a:bodyPr>
          <a:lstStyle/>
          <a:p>
            <a:pPr fontAlgn="b"/>
            <a:r>
              <a:rPr lang="en-ZA" dirty="0"/>
              <a:t>Brewed Black tea</a:t>
            </a:r>
          </a:p>
          <a:p>
            <a:pPr fontAlgn="b"/>
            <a:r>
              <a:rPr lang="en-ZA" dirty="0"/>
              <a:t>Brewed Chai tea</a:t>
            </a:r>
          </a:p>
          <a:p>
            <a:pPr fontAlgn="b"/>
            <a:r>
              <a:rPr lang="en-ZA" dirty="0"/>
              <a:t>Brewed Green tea</a:t>
            </a:r>
          </a:p>
          <a:p>
            <a:pPr fontAlgn="b"/>
            <a:r>
              <a:rPr lang="en-ZA" dirty="0"/>
              <a:t>Brewed herbal tea</a:t>
            </a:r>
          </a:p>
        </p:txBody>
      </p:sp>
      <p:sp>
        <p:nvSpPr>
          <p:cNvPr id="13" name="Text Placeholder 12">
            <a:extLst>
              <a:ext uri="{FF2B5EF4-FFF2-40B4-BE49-F238E27FC236}">
                <a16:creationId xmlns:a16="http://schemas.microsoft.com/office/drawing/2014/main" id="{539045B7-E28C-F975-071D-8EE458ECBEFC}"/>
              </a:ext>
            </a:extLst>
          </p:cNvPr>
          <p:cNvSpPr>
            <a:spLocks noGrp="1"/>
          </p:cNvSpPr>
          <p:nvPr>
            <p:ph type="body" sz="quarter" idx="22"/>
          </p:nvPr>
        </p:nvSpPr>
        <p:spPr>
          <a:xfrm>
            <a:off x="9414079" y="2494034"/>
            <a:ext cx="1849061" cy="642687"/>
          </a:xfrm>
        </p:spPr>
        <p:txBody>
          <a:bodyPr>
            <a:normAutofit fontScale="77500" lnSpcReduction="20000"/>
          </a:bodyPr>
          <a:lstStyle/>
          <a:p>
            <a:r>
              <a:rPr lang="en-US" dirty="0"/>
              <a:t>Drinking chocolate</a:t>
            </a:r>
          </a:p>
        </p:txBody>
      </p:sp>
      <p:sp>
        <p:nvSpPr>
          <p:cNvPr id="8" name="Text Placeholder 7">
            <a:extLst>
              <a:ext uri="{FF2B5EF4-FFF2-40B4-BE49-F238E27FC236}">
                <a16:creationId xmlns:a16="http://schemas.microsoft.com/office/drawing/2014/main" id="{CF8D2BD5-4135-1DC7-7C53-88B437151D50}"/>
              </a:ext>
            </a:extLst>
          </p:cNvPr>
          <p:cNvSpPr>
            <a:spLocks noGrp="1"/>
          </p:cNvSpPr>
          <p:nvPr>
            <p:ph type="body" sz="quarter" idx="17"/>
          </p:nvPr>
        </p:nvSpPr>
        <p:spPr>
          <a:xfrm>
            <a:off x="9414079" y="3151488"/>
            <a:ext cx="1849061" cy="1076446"/>
          </a:xfrm>
        </p:spPr>
        <p:txBody>
          <a:bodyPr/>
          <a:lstStyle/>
          <a:p>
            <a:pPr fontAlgn="b"/>
            <a:r>
              <a:rPr lang="en-ZA" dirty="0"/>
              <a:t>Drinking Chocolate</a:t>
            </a:r>
          </a:p>
          <a:p>
            <a:pPr fontAlgn="b"/>
            <a:r>
              <a:rPr lang="en-ZA" dirty="0"/>
              <a:t>Organic Chocolate Hot chocolate</a:t>
            </a:r>
          </a:p>
          <a:p>
            <a:pPr fontAlgn="b"/>
            <a:endParaRPr lang="en-ZA" dirty="0">
              <a:solidFill>
                <a:srgbClr val="000000"/>
              </a:solidFill>
              <a:latin typeface="Aptos Narrow" panose="020B0004020202020204" pitchFamily="34" charset="0"/>
            </a:endParaRPr>
          </a:p>
          <a:p>
            <a:pPr fontAlgn="b"/>
            <a:endParaRPr lang="en-ZA" dirty="0"/>
          </a:p>
        </p:txBody>
      </p:sp>
      <p:sp>
        <p:nvSpPr>
          <p:cNvPr id="42" name="Text Placeholder 41">
            <a:extLst>
              <a:ext uri="{FF2B5EF4-FFF2-40B4-BE49-F238E27FC236}">
                <a16:creationId xmlns:a16="http://schemas.microsoft.com/office/drawing/2014/main" id="{F4796296-75F1-0FE9-65C3-6AB5C263B221}"/>
              </a:ext>
            </a:extLst>
          </p:cNvPr>
          <p:cNvSpPr>
            <a:spLocks noGrp="1"/>
          </p:cNvSpPr>
          <p:nvPr>
            <p:ph type="body" sz="quarter" idx="23"/>
          </p:nvPr>
        </p:nvSpPr>
        <p:spPr>
          <a:xfrm>
            <a:off x="4433104" y="4942244"/>
            <a:ext cx="3345083" cy="642687"/>
          </a:xfrm>
        </p:spPr>
        <p:txBody>
          <a:bodyPr>
            <a:normAutofit fontScale="85000" lnSpcReduction="10000"/>
          </a:bodyPr>
          <a:lstStyle/>
          <a:p>
            <a:r>
              <a:rPr lang="en-US" dirty="0"/>
              <a:t>OUR Major PROCUCTS</a:t>
            </a:r>
          </a:p>
        </p:txBody>
      </p:sp>
      <p:sp>
        <p:nvSpPr>
          <p:cNvPr id="111" name="Footer Placeholder 110">
            <a:extLst>
              <a:ext uri="{FF2B5EF4-FFF2-40B4-BE49-F238E27FC236}">
                <a16:creationId xmlns:a16="http://schemas.microsoft.com/office/drawing/2014/main" id="{080B51CA-F9BC-278D-27A5-6FB10343733E}"/>
              </a:ext>
            </a:extLst>
          </p:cNvPr>
          <p:cNvSpPr>
            <a:spLocks noGrp="1"/>
          </p:cNvSpPr>
          <p:nvPr>
            <p:ph type="ftr" sz="quarter" idx="3"/>
          </p:nvPr>
        </p:nvSpPr>
        <p:spPr>
          <a:xfrm>
            <a:off x="543043" y="6252176"/>
            <a:ext cx="4114800" cy="365125"/>
          </a:xfrm>
        </p:spPr>
        <p:txBody>
          <a:bodyPr/>
          <a:lstStyle/>
          <a:p>
            <a:r>
              <a:rPr lang="en-US" noProof="0" dirty="0"/>
              <a:t>Fourth Coffee</a:t>
            </a:r>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2</a:t>
            </a:fld>
            <a:endParaRPr lang="en-US" dirty="0"/>
          </a:p>
        </p:txBody>
      </p:sp>
      <p:cxnSp>
        <p:nvCxnSpPr>
          <p:cNvPr id="56" name="Elbow Connector 13">
            <a:extLst>
              <a:ext uri="{FF2B5EF4-FFF2-40B4-BE49-F238E27FC236}">
                <a16:creationId xmlns:a16="http://schemas.microsoft.com/office/drawing/2014/main" id="{6EE67797-6786-BAB0-957E-1CEA6CF5DB62}"/>
              </a:ext>
              <a:ext uri="{C183D7F6-B498-43B3-948B-1728B52AA6E4}">
                <adec:decorative xmlns:adec="http://schemas.microsoft.com/office/drawing/2017/decorative" val="1"/>
              </a:ext>
            </a:extLst>
          </p:cNvPr>
          <p:cNvCxnSpPr>
            <a:cxnSpLocks/>
          </p:cNvCxnSpPr>
          <p:nvPr/>
        </p:nvCxnSpPr>
        <p:spPr>
          <a:xfrm rot="16200000" flipH="1">
            <a:off x="6085582" y="-32471"/>
            <a:ext cx="20836" cy="8498214"/>
          </a:xfrm>
          <a:prstGeom prst="bentConnector3">
            <a:avLst>
              <a:gd name="adj1" fmla="val 2030409"/>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C6BA38E-4C64-1A2F-1619-FBD9F1939DAD}"/>
              </a:ext>
              <a:ext uri="{C183D7F6-B498-43B3-948B-1728B52AA6E4}">
                <adec:decorative xmlns:adec="http://schemas.microsoft.com/office/drawing/2017/decorative" val="1"/>
              </a:ext>
            </a:extLst>
          </p:cNvPr>
          <p:cNvCxnSpPr>
            <a:cxnSpLocks/>
            <a:stCxn id="6" idx="2"/>
            <a:endCxn id="42" idx="0"/>
          </p:cNvCxnSpPr>
          <p:nvPr/>
        </p:nvCxnSpPr>
        <p:spPr>
          <a:xfrm flipH="1">
            <a:off x="6106319" y="4227513"/>
            <a:ext cx="1588" cy="714375"/>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E600292-6BF9-99F0-9783-7CE633632A3D}"/>
              </a:ext>
              <a:ext uri="{C183D7F6-B498-43B3-948B-1728B52AA6E4}">
                <adec:decorative xmlns:adec="http://schemas.microsoft.com/office/drawing/2017/decorative" val="1"/>
              </a:ext>
            </a:extLst>
          </p:cNvPr>
          <p:cNvCxnSpPr>
            <a:cxnSpLocks/>
            <a:stCxn id="5" idx="2"/>
          </p:cNvCxnSpPr>
          <p:nvPr/>
        </p:nvCxnSpPr>
        <p:spPr>
          <a:xfrm>
            <a:off x="3991769" y="4227513"/>
            <a:ext cx="0" cy="390786"/>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1DFB544-9756-D77C-2FFC-45CF85087154}"/>
              </a:ext>
              <a:ext uri="{C183D7F6-B498-43B3-948B-1728B52AA6E4}">
                <adec:decorative xmlns:adec="http://schemas.microsoft.com/office/drawing/2017/decorative" val="1"/>
              </a:ext>
            </a:extLst>
          </p:cNvPr>
          <p:cNvCxnSpPr>
            <a:cxnSpLocks/>
            <a:stCxn id="7" idx="2"/>
          </p:cNvCxnSpPr>
          <p:nvPr/>
        </p:nvCxnSpPr>
        <p:spPr>
          <a:xfrm>
            <a:off x="8223250" y="4227513"/>
            <a:ext cx="0" cy="390786"/>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3418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barn(inVertical)">
                                      <p:cBhvr>
                                        <p:cTn id="7" dur="1000"/>
                                        <p:tgtEl>
                                          <p:spTgt spid="56"/>
                                        </p:tgtEl>
                                      </p:cBhvr>
                                    </p:animEffect>
                                  </p:childTnLst>
                                </p:cTn>
                              </p:par>
                              <p:par>
                                <p:cTn id="8" presetID="22" presetClass="entr" presetSubtype="1" fill="hold" nodeType="withEffect">
                                  <p:stCondLst>
                                    <p:cond delay="250"/>
                                  </p:stCondLst>
                                  <p:childTnLst>
                                    <p:set>
                                      <p:cBhvr>
                                        <p:cTn id="9" dur="1" fill="hold">
                                          <p:stCondLst>
                                            <p:cond delay="0"/>
                                          </p:stCondLst>
                                        </p:cTn>
                                        <p:tgtEl>
                                          <p:spTgt spid="58"/>
                                        </p:tgtEl>
                                        <p:attrNameLst>
                                          <p:attrName>style.visibility</p:attrName>
                                        </p:attrNameLst>
                                      </p:cBhvr>
                                      <p:to>
                                        <p:strVal val="visible"/>
                                      </p:to>
                                    </p:set>
                                    <p:animEffect transition="in" filter="wipe(up)">
                                      <p:cBhvr>
                                        <p:cTn id="10" dur="500"/>
                                        <p:tgtEl>
                                          <p:spTgt spid="58"/>
                                        </p:tgtEl>
                                      </p:cBhvr>
                                    </p:animEffect>
                                  </p:childTnLst>
                                </p:cTn>
                              </p:par>
                              <p:par>
                                <p:cTn id="11" presetID="22" presetClass="entr" presetSubtype="1" fill="hold" nodeType="withEffect">
                                  <p:stCondLst>
                                    <p:cond delay="250"/>
                                  </p:stCondLst>
                                  <p:childTnLst>
                                    <p:set>
                                      <p:cBhvr>
                                        <p:cTn id="12" dur="1" fill="hold">
                                          <p:stCondLst>
                                            <p:cond delay="0"/>
                                          </p:stCondLst>
                                        </p:cTn>
                                        <p:tgtEl>
                                          <p:spTgt spid="59"/>
                                        </p:tgtEl>
                                        <p:attrNameLst>
                                          <p:attrName>style.visibility</p:attrName>
                                        </p:attrNameLst>
                                      </p:cBhvr>
                                      <p:to>
                                        <p:strVal val="visible"/>
                                      </p:to>
                                    </p:set>
                                    <p:animEffect transition="in" filter="wipe(up)">
                                      <p:cBhvr>
                                        <p:cTn id="13" dur="500"/>
                                        <p:tgtEl>
                                          <p:spTgt spid="59"/>
                                        </p:tgtEl>
                                      </p:cBhvr>
                                    </p:animEffect>
                                  </p:childTnLst>
                                </p:cTn>
                              </p:par>
                              <p:par>
                                <p:cTn id="14" presetID="22" presetClass="entr" presetSubtype="1" fill="hold" nodeType="withEffect">
                                  <p:stCondLst>
                                    <p:cond delay="500"/>
                                  </p:stCondLst>
                                  <p:childTnLst>
                                    <p:set>
                                      <p:cBhvr>
                                        <p:cTn id="15" dur="1" fill="hold">
                                          <p:stCondLst>
                                            <p:cond delay="0"/>
                                          </p:stCondLst>
                                        </p:cTn>
                                        <p:tgtEl>
                                          <p:spTgt spid="57"/>
                                        </p:tgtEl>
                                        <p:attrNameLst>
                                          <p:attrName>style.visibility</p:attrName>
                                        </p:attrNameLst>
                                      </p:cBhvr>
                                      <p:to>
                                        <p:strVal val="visible"/>
                                      </p:to>
                                    </p:set>
                                    <p:animEffect transition="in" filter="wipe(up)">
                                      <p:cBhvr>
                                        <p:cTn id="16"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800AF2-FD13-CEC9-E9E6-1AC510280854}"/>
              </a:ext>
            </a:extLst>
          </p:cNvPr>
          <p:cNvSpPr>
            <a:spLocks noGrp="1"/>
          </p:cNvSpPr>
          <p:nvPr>
            <p:ph type="title"/>
          </p:nvPr>
        </p:nvSpPr>
        <p:spPr>
          <a:xfrm>
            <a:off x="952012" y="482812"/>
            <a:ext cx="9002215" cy="638050"/>
          </a:xfrm>
        </p:spPr>
        <p:txBody>
          <a:bodyPr/>
          <a:lstStyle/>
          <a:p>
            <a:r>
              <a:rPr lang="en-US" dirty="0"/>
              <a:t>The Market</a:t>
            </a:r>
          </a:p>
        </p:txBody>
      </p:sp>
      <p:graphicFrame>
        <p:nvGraphicFramePr>
          <p:cNvPr id="15" name="Table 2">
            <a:extLst>
              <a:ext uri="{FF2B5EF4-FFF2-40B4-BE49-F238E27FC236}">
                <a16:creationId xmlns:a16="http://schemas.microsoft.com/office/drawing/2014/main" id="{F325ADCD-FBE7-E88F-7F94-6E0FF4BA3812}"/>
              </a:ext>
            </a:extLst>
          </p:cNvPr>
          <p:cNvGraphicFramePr>
            <a:graphicFrameLocks noGrp="1"/>
          </p:cNvGraphicFramePr>
          <p:nvPr>
            <p:ph type="tbl" sz="quarter" idx="24"/>
            <p:extLst>
              <p:ext uri="{D42A27DB-BD31-4B8C-83A1-F6EECF244321}">
                <p14:modId xmlns:p14="http://schemas.microsoft.com/office/powerpoint/2010/main" val="4073718332"/>
              </p:ext>
            </p:extLst>
          </p:nvPr>
        </p:nvGraphicFramePr>
        <p:xfrm>
          <a:off x="763406" y="4053998"/>
          <a:ext cx="5395392" cy="1733652"/>
        </p:xfrm>
        <a:graphic>
          <a:graphicData uri="http://schemas.openxmlformats.org/drawingml/2006/table">
            <a:tbl>
              <a:tblPr firstRow="1" bandRow="1">
                <a:tableStyleId>{5C22544A-7EE6-4342-B048-85BDC9FD1C3A}</a:tableStyleId>
              </a:tblPr>
              <a:tblGrid>
                <a:gridCol w="1333818">
                  <a:extLst>
                    <a:ext uri="{9D8B030D-6E8A-4147-A177-3AD203B41FA5}">
                      <a16:colId xmlns:a16="http://schemas.microsoft.com/office/drawing/2014/main" val="3486682250"/>
                    </a:ext>
                  </a:extLst>
                </a:gridCol>
                <a:gridCol w="2030787">
                  <a:extLst>
                    <a:ext uri="{9D8B030D-6E8A-4147-A177-3AD203B41FA5}">
                      <a16:colId xmlns:a16="http://schemas.microsoft.com/office/drawing/2014/main" val="439683684"/>
                    </a:ext>
                  </a:extLst>
                </a:gridCol>
                <a:gridCol w="2030787">
                  <a:extLst>
                    <a:ext uri="{9D8B030D-6E8A-4147-A177-3AD203B41FA5}">
                      <a16:colId xmlns:a16="http://schemas.microsoft.com/office/drawing/2014/main" val="563681215"/>
                    </a:ext>
                  </a:extLst>
                </a:gridCol>
              </a:tblGrid>
              <a:tr h="400216">
                <a:tc>
                  <a:txBody>
                    <a:bodyPr/>
                    <a:lstStyle/>
                    <a:p>
                      <a:r>
                        <a:rPr lang="en-US" sz="1400" dirty="0">
                          <a:solidFill>
                            <a:schemeClr val="tx1"/>
                          </a:solidFill>
                        </a:rPr>
                        <a:t>Store Location</a:t>
                      </a:r>
                    </a:p>
                  </a:txBody>
                  <a:tcPr anchor="ctr"/>
                </a:tc>
                <a:tc>
                  <a:txBody>
                    <a:bodyPr/>
                    <a:lstStyle/>
                    <a:p>
                      <a:pPr algn="ctr"/>
                      <a:r>
                        <a:rPr lang="en-US" sz="1400" dirty="0">
                          <a:solidFill>
                            <a:schemeClr val="accent1">
                              <a:lumMod val="10000"/>
                            </a:schemeClr>
                          </a:solidFill>
                          <a:latin typeface="+mn-lt"/>
                          <a:ea typeface="Lato" panose="020F0502020204030203" pitchFamily="34" charset="0"/>
                          <a:cs typeface="Lato" panose="020F0502020204030203" pitchFamily="34" charset="0"/>
                        </a:rPr>
                        <a:t>REVENUE %</a:t>
                      </a:r>
                    </a:p>
                  </a:txBody>
                  <a:tcPr anchor="ctr"/>
                </a:tc>
                <a:tc>
                  <a:txBody>
                    <a:bodyPr/>
                    <a:lstStyle/>
                    <a:p>
                      <a:pPr algn="ctr"/>
                      <a:r>
                        <a:rPr lang="en-US" sz="1400" dirty="0">
                          <a:solidFill>
                            <a:schemeClr val="accent1">
                              <a:lumMod val="10000"/>
                            </a:schemeClr>
                          </a:solidFill>
                          <a:latin typeface="+mn-lt"/>
                          <a:ea typeface="Lato" panose="020F0502020204030203" pitchFamily="34" charset="0"/>
                          <a:cs typeface="Lato" panose="020F0502020204030203" pitchFamily="34" charset="0"/>
                        </a:rPr>
                        <a:t>REVENUE RANDS</a:t>
                      </a:r>
                    </a:p>
                  </a:txBody>
                  <a:tcPr anchor="ctr"/>
                </a:tc>
                <a:extLst>
                  <a:ext uri="{0D108BD9-81ED-4DB2-BD59-A6C34878D82A}">
                    <a16:rowId xmlns:a16="http://schemas.microsoft.com/office/drawing/2014/main" val="4248287958"/>
                  </a:ext>
                </a:extLst>
              </a:tr>
              <a:tr h="303873">
                <a:tc>
                  <a:txBody>
                    <a:bodyPr/>
                    <a:lstStyle/>
                    <a:p>
                      <a:pPr algn="l" fontAlgn="b">
                        <a:buNone/>
                      </a:pPr>
                      <a:r>
                        <a:rPr lang="en-ZA" sz="1100" b="0" i="0" u="none" strike="noStrike" dirty="0">
                          <a:solidFill>
                            <a:srgbClr val="000000"/>
                          </a:solidFill>
                          <a:effectLst/>
                          <a:latin typeface="Aptos Narrow" panose="020B0004020202020204" pitchFamily="34" charset="0"/>
                        </a:rPr>
                        <a:t>Astoria</a:t>
                      </a:r>
                    </a:p>
                  </a:txBody>
                  <a:tcPr marL="0" marR="0" marT="0" marB="0" anchor="b"/>
                </a:tc>
                <a:tc>
                  <a:txBody>
                    <a:bodyPr/>
                    <a:lstStyle/>
                    <a:p>
                      <a:pPr algn="ctr" fontAlgn="b">
                        <a:buNone/>
                      </a:pPr>
                      <a:r>
                        <a:rPr lang="en-ZA" sz="1400" b="1" i="0" u="none" strike="noStrike" dirty="0">
                          <a:solidFill>
                            <a:srgbClr val="000000"/>
                          </a:solidFill>
                          <a:effectLst/>
                          <a:latin typeface="Aptos Narrow" panose="020B0004020202020204" pitchFamily="34" charset="0"/>
                        </a:rPr>
                        <a:t>33,23%</a:t>
                      </a:r>
                    </a:p>
                  </a:txBody>
                  <a:tcPr marL="0" marR="0" marT="0" marB="0" anchor="b"/>
                </a:tc>
                <a:tc>
                  <a:txBody>
                    <a:bodyPr/>
                    <a:lstStyle/>
                    <a:p>
                      <a:pPr algn="l" fontAlgn="b">
                        <a:buNone/>
                      </a:pPr>
                      <a:r>
                        <a:rPr lang="en-ZA" sz="1400" b="0" i="0" u="none" strike="noStrike" dirty="0">
                          <a:solidFill>
                            <a:srgbClr val="000000"/>
                          </a:solidFill>
                          <a:effectLst/>
                          <a:latin typeface="Aptos Narrow" panose="020B0004020202020204" pitchFamily="34" charset="0"/>
                        </a:rPr>
                        <a:t>R232 243,91</a:t>
                      </a:r>
                    </a:p>
                  </a:txBody>
                  <a:tcPr marL="0" marR="0" marT="0" marB="0" anchor="b"/>
                </a:tc>
                <a:extLst>
                  <a:ext uri="{0D108BD9-81ED-4DB2-BD59-A6C34878D82A}">
                    <a16:rowId xmlns:a16="http://schemas.microsoft.com/office/drawing/2014/main" val="4270344159"/>
                  </a:ext>
                </a:extLst>
              </a:tr>
              <a:tr h="303873">
                <a:tc>
                  <a:txBody>
                    <a:bodyPr/>
                    <a:lstStyle/>
                    <a:p>
                      <a:pPr algn="l" fontAlgn="b">
                        <a:buNone/>
                      </a:pPr>
                      <a:r>
                        <a:rPr lang="en-ZA" sz="1100" b="0" i="0" u="none" strike="noStrike">
                          <a:solidFill>
                            <a:srgbClr val="000000"/>
                          </a:solidFill>
                          <a:effectLst/>
                          <a:latin typeface="Aptos Narrow" panose="020B0004020202020204" pitchFamily="34" charset="0"/>
                        </a:rPr>
                        <a:t>Hell's Kitchen</a:t>
                      </a:r>
                    </a:p>
                  </a:txBody>
                  <a:tcPr marL="0" marR="0" marT="0" marB="0" anchor="b"/>
                </a:tc>
                <a:tc>
                  <a:txBody>
                    <a:bodyPr/>
                    <a:lstStyle/>
                    <a:p>
                      <a:pPr algn="ctr" fontAlgn="b">
                        <a:buNone/>
                      </a:pPr>
                      <a:r>
                        <a:rPr lang="en-ZA" sz="1400" b="1" i="0" u="none" strike="noStrike" dirty="0">
                          <a:solidFill>
                            <a:srgbClr val="000000"/>
                          </a:solidFill>
                          <a:effectLst/>
                          <a:latin typeface="Aptos Narrow" panose="020B0004020202020204" pitchFamily="34" charset="0"/>
                        </a:rPr>
                        <a:t>33,84%</a:t>
                      </a:r>
                    </a:p>
                  </a:txBody>
                  <a:tcPr marL="0" marR="0" marT="0" marB="0" anchor="b"/>
                </a:tc>
                <a:tc>
                  <a:txBody>
                    <a:bodyPr/>
                    <a:lstStyle/>
                    <a:p>
                      <a:pPr algn="l" fontAlgn="b">
                        <a:buNone/>
                      </a:pPr>
                      <a:r>
                        <a:rPr lang="en-ZA" sz="1400" b="0" i="0" u="none" strike="noStrike" dirty="0">
                          <a:solidFill>
                            <a:srgbClr val="000000"/>
                          </a:solidFill>
                          <a:effectLst/>
                          <a:latin typeface="Aptos Narrow" panose="020B0004020202020204" pitchFamily="34" charset="0"/>
                        </a:rPr>
                        <a:t>R236 511,17</a:t>
                      </a:r>
                    </a:p>
                  </a:txBody>
                  <a:tcPr marL="0" marR="0" marT="0" marB="0" anchor="b"/>
                </a:tc>
                <a:extLst>
                  <a:ext uri="{0D108BD9-81ED-4DB2-BD59-A6C34878D82A}">
                    <a16:rowId xmlns:a16="http://schemas.microsoft.com/office/drawing/2014/main" val="433120625"/>
                  </a:ext>
                </a:extLst>
              </a:tr>
              <a:tr h="303873">
                <a:tc>
                  <a:txBody>
                    <a:bodyPr/>
                    <a:lstStyle/>
                    <a:p>
                      <a:pPr algn="l" fontAlgn="b">
                        <a:buNone/>
                      </a:pPr>
                      <a:r>
                        <a:rPr lang="en-ZA" sz="1100" b="0" i="0" u="none" strike="noStrike">
                          <a:solidFill>
                            <a:srgbClr val="000000"/>
                          </a:solidFill>
                          <a:effectLst/>
                          <a:latin typeface="Aptos Narrow" panose="020B0004020202020204" pitchFamily="34" charset="0"/>
                        </a:rPr>
                        <a:t>Lower Manhattan</a:t>
                      </a:r>
                    </a:p>
                  </a:txBody>
                  <a:tcPr marL="0" marR="0" marT="0" marB="0" anchor="b"/>
                </a:tc>
                <a:tc>
                  <a:txBody>
                    <a:bodyPr/>
                    <a:lstStyle/>
                    <a:p>
                      <a:pPr algn="ctr" fontAlgn="b">
                        <a:buNone/>
                      </a:pPr>
                      <a:r>
                        <a:rPr lang="en-ZA" sz="1400" b="1" i="0" u="none" strike="noStrike" dirty="0">
                          <a:solidFill>
                            <a:srgbClr val="000000"/>
                          </a:solidFill>
                          <a:effectLst/>
                          <a:latin typeface="Aptos Narrow" panose="020B0004020202020204" pitchFamily="34" charset="0"/>
                        </a:rPr>
                        <a:t>32,92%</a:t>
                      </a:r>
                    </a:p>
                  </a:txBody>
                  <a:tcPr marL="0" marR="0" marT="0" marB="0" anchor="b"/>
                </a:tc>
                <a:tc>
                  <a:txBody>
                    <a:bodyPr/>
                    <a:lstStyle/>
                    <a:p>
                      <a:pPr algn="l" fontAlgn="b">
                        <a:buNone/>
                      </a:pPr>
                      <a:r>
                        <a:rPr lang="en-ZA" sz="1400" b="0" i="0" u="none" strike="noStrike" dirty="0">
                          <a:solidFill>
                            <a:srgbClr val="000000"/>
                          </a:solidFill>
                          <a:effectLst/>
                          <a:latin typeface="Aptos Narrow" panose="020B0004020202020204" pitchFamily="34" charset="0"/>
                        </a:rPr>
                        <a:t>R230 057,25</a:t>
                      </a:r>
                    </a:p>
                  </a:txBody>
                  <a:tcPr marL="0" marR="0" marT="0" marB="0" anchor="b"/>
                </a:tc>
                <a:extLst>
                  <a:ext uri="{0D108BD9-81ED-4DB2-BD59-A6C34878D82A}">
                    <a16:rowId xmlns:a16="http://schemas.microsoft.com/office/drawing/2014/main" val="4027553780"/>
                  </a:ext>
                </a:extLst>
              </a:tr>
              <a:tr h="303873">
                <a:tc>
                  <a:txBody>
                    <a:bodyPr/>
                    <a:lstStyle/>
                    <a:p>
                      <a:pPr algn="l" fontAlgn="b">
                        <a:buNone/>
                      </a:pPr>
                      <a:r>
                        <a:rPr lang="en-ZA" sz="1100" b="1" i="0" u="none" strike="noStrike" dirty="0">
                          <a:solidFill>
                            <a:srgbClr val="000000"/>
                          </a:solidFill>
                          <a:effectLst/>
                          <a:latin typeface="Aptos Narrow" panose="020B0004020202020204" pitchFamily="34" charset="0"/>
                        </a:rPr>
                        <a:t>Grand Total</a:t>
                      </a:r>
                    </a:p>
                  </a:txBody>
                  <a:tcPr marL="0" marR="0" marT="0" marB="0" anchor="b"/>
                </a:tc>
                <a:tc>
                  <a:txBody>
                    <a:bodyPr/>
                    <a:lstStyle/>
                    <a:p>
                      <a:pPr algn="ctr" fontAlgn="b">
                        <a:buNone/>
                      </a:pPr>
                      <a:endParaRPr lang="en-ZA" sz="1100" b="1" i="0" u="none" strike="noStrike" dirty="0">
                        <a:solidFill>
                          <a:srgbClr val="000000"/>
                        </a:solidFill>
                        <a:effectLst/>
                        <a:latin typeface="Aptos Narrow" panose="020B0004020202020204" pitchFamily="34" charset="0"/>
                      </a:endParaRPr>
                    </a:p>
                  </a:txBody>
                  <a:tcPr marL="0" marR="0" marT="0" marB="0" anchor="b"/>
                </a:tc>
                <a:tc>
                  <a:txBody>
                    <a:bodyPr/>
                    <a:lstStyle/>
                    <a:p>
                      <a:pPr algn="l" fontAlgn="b">
                        <a:buNone/>
                      </a:pPr>
                      <a:r>
                        <a:rPr lang="en-ZA" sz="1400" b="1" i="0" u="none" strike="noStrike" dirty="0">
                          <a:solidFill>
                            <a:srgbClr val="000000"/>
                          </a:solidFill>
                          <a:effectLst/>
                          <a:latin typeface="Aptos Narrow" panose="020B0004020202020204" pitchFamily="34" charset="0"/>
                        </a:rPr>
                        <a:t>R698 812,33</a:t>
                      </a:r>
                    </a:p>
                  </a:txBody>
                  <a:tcPr marL="0" marR="0" marT="0" marB="0" anchor="b"/>
                </a:tc>
                <a:extLst>
                  <a:ext uri="{0D108BD9-81ED-4DB2-BD59-A6C34878D82A}">
                    <a16:rowId xmlns:a16="http://schemas.microsoft.com/office/drawing/2014/main" val="697207918"/>
                  </a:ext>
                </a:extLst>
              </a:tr>
            </a:tbl>
          </a:graphicData>
        </a:graphic>
      </p:graphicFrame>
      <p:sp>
        <p:nvSpPr>
          <p:cNvPr id="123" name="Slide Number Placeholder 122">
            <a:extLst>
              <a:ext uri="{FF2B5EF4-FFF2-40B4-BE49-F238E27FC236}">
                <a16:creationId xmlns:a16="http://schemas.microsoft.com/office/drawing/2014/main" id="{F4834C7C-0303-C1A9-41E5-0E430DF2A232}"/>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3</a:t>
            </a:fld>
            <a:endParaRPr lang="en-US" dirty="0"/>
          </a:p>
        </p:txBody>
      </p:sp>
      <p:graphicFrame>
        <p:nvGraphicFramePr>
          <p:cNvPr id="19" name="Chart 18">
            <a:extLst>
              <a:ext uri="{FF2B5EF4-FFF2-40B4-BE49-F238E27FC236}">
                <a16:creationId xmlns:a16="http://schemas.microsoft.com/office/drawing/2014/main" id="{557D7E98-257D-91CA-0B61-533029E33E86}"/>
              </a:ext>
            </a:extLst>
          </p:cNvPr>
          <p:cNvGraphicFramePr>
            <a:graphicFrameLocks/>
          </p:cNvGraphicFramePr>
          <p:nvPr>
            <p:extLst>
              <p:ext uri="{D42A27DB-BD31-4B8C-83A1-F6EECF244321}">
                <p14:modId xmlns:p14="http://schemas.microsoft.com/office/powerpoint/2010/main" val="2266049704"/>
              </p:ext>
            </p:extLst>
          </p:nvPr>
        </p:nvGraphicFramePr>
        <p:xfrm>
          <a:off x="387927" y="1284022"/>
          <a:ext cx="2637848" cy="20998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6" name="Chart 35">
            <a:extLst>
              <a:ext uri="{FF2B5EF4-FFF2-40B4-BE49-F238E27FC236}">
                <a16:creationId xmlns:a16="http://schemas.microsoft.com/office/drawing/2014/main" id="{B82E0A9E-22B3-493C-0564-ED9C92848CE3}"/>
              </a:ext>
            </a:extLst>
          </p:cNvPr>
          <p:cNvGraphicFramePr>
            <a:graphicFrameLocks/>
          </p:cNvGraphicFramePr>
          <p:nvPr>
            <p:extLst>
              <p:ext uri="{D42A27DB-BD31-4B8C-83A1-F6EECF244321}">
                <p14:modId xmlns:p14="http://schemas.microsoft.com/office/powerpoint/2010/main" val="2174182581"/>
              </p:ext>
            </p:extLst>
          </p:nvPr>
        </p:nvGraphicFramePr>
        <p:xfrm>
          <a:off x="2030435" y="1267178"/>
          <a:ext cx="3104983" cy="21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1" name="Chart 40">
            <a:extLst>
              <a:ext uri="{FF2B5EF4-FFF2-40B4-BE49-F238E27FC236}">
                <a16:creationId xmlns:a16="http://schemas.microsoft.com/office/drawing/2014/main" id="{214B1612-F4C4-A6A2-9850-E42E74246B67}"/>
              </a:ext>
            </a:extLst>
          </p:cNvPr>
          <p:cNvGraphicFramePr>
            <a:graphicFrameLocks/>
          </p:cNvGraphicFramePr>
          <p:nvPr>
            <p:extLst>
              <p:ext uri="{D42A27DB-BD31-4B8C-83A1-F6EECF244321}">
                <p14:modId xmlns:p14="http://schemas.microsoft.com/office/powerpoint/2010/main" val="100670155"/>
              </p:ext>
            </p:extLst>
          </p:nvPr>
        </p:nvGraphicFramePr>
        <p:xfrm>
          <a:off x="4293796" y="1267178"/>
          <a:ext cx="3604408" cy="22841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0" name="Chart 49">
            <a:extLst>
              <a:ext uri="{FF2B5EF4-FFF2-40B4-BE49-F238E27FC236}">
                <a16:creationId xmlns:a16="http://schemas.microsoft.com/office/drawing/2014/main" id="{BF1AF70E-4645-1005-32EB-F655D0C4213F}"/>
              </a:ext>
            </a:extLst>
          </p:cNvPr>
          <p:cNvGraphicFramePr>
            <a:graphicFrameLocks/>
          </p:cNvGraphicFramePr>
          <p:nvPr>
            <p:extLst>
              <p:ext uri="{D42A27DB-BD31-4B8C-83A1-F6EECF244321}">
                <p14:modId xmlns:p14="http://schemas.microsoft.com/office/powerpoint/2010/main" val="618912895"/>
              </p:ext>
            </p:extLst>
          </p:nvPr>
        </p:nvGraphicFramePr>
        <p:xfrm>
          <a:off x="7185660" y="1713576"/>
          <a:ext cx="5006340" cy="263652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2943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AE726D-AF68-DE22-83E9-889C52037FE8}"/>
              </a:ext>
            </a:extLst>
          </p:cNvPr>
          <p:cNvSpPr>
            <a:spLocks noGrp="1"/>
          </p:cNvSpPr>
          <p:nvPr>
            <p:ph type="title"/>
          </p:nvPr>
        </p:nvSpPr>
        <p:spPr>
          <a:xfrm>
            <a:off x="207965" y="743709"/>
            <a:ext cx="4932625" cy="638050"/>
          </a:xfrm>
        </p:spPr>
        <p:txBody>
          <a:bodyPr/>
          <a:lstStyle/>
          <a:p>
            <a:r>
              <a:rPr lang="en-US" dirty="0"/>
              <a:t>Revenue per month</a:t>
            </a:r>
          </a:p>
        </p:txBody>
      </p:sp>
      <p:pic>
        <p:nvPicPr>
          <p:cNvPr id="14" name="Picture Placeholder 13" descr="A person pouring milk into a glass of coffee ">
            <a:extLst>
              <a:ext uri="{FF2B5EF4-FFF2-40B4-BE49-F238E27FC236}">
                <a16:creationId xmlns:a16="http://schemas.microsoft.com/office/drawing/2014/main" id="{301670F8-2E6E-6717-C1DC-15F206EDD58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6096000" y="-1"/>
            <a:ext cx="6096000" cy="5243333"/>
          </a:xfrm>
        </p:spPr>
      </p:pic>
      <p:sp>
        <p:nvSpPr>
          <p:cNvPr id="34" name="Footer Placeholder 33">
            <a:extLst>
              <a:ext uri="{FF2B5EF4-FFF2-40B4-BE49-F238E27FC236}">
                <a16:creationId xmlns:a16="http://schemas.microsoft.com/office/drawing/2014/main" id="{2D85589E-C1C1-E123-F64E-031C6667FE64}"/>
              </a:ext>
            </a:extLst>
          </p:cNvPr>
          <p:cNvSpPr>
            <a:spLocks noGrp="1"/>
          </p:cNvSpPr>
          <p:nvPr>
            <p:ph type="ftr" sz="quarter" idx="3"/>
          </p:nvPr>
        </p:nvSpPr>
        <p:spPr>
          <a:xfrm>
            <a:off x="543043" y="6252176"/>
            <a:ext cx="4114800" cy="365125"/>
          </a:xfrm>
        </p:spPr>
        <p:txBody>
          <a:bodyPr/>
          <a:lstStyle/>
          <a:p>
            <a:r>
              <a:rPr lang="en-US" noProof="0" dirty="0"/>
              <a:t>Fourth Coffee</a:t>
            </a:r>
          </a:p>
        </p:txBody>
      </p:sp>
      <p:sp>
        <p:nvSpPr>
          <p:cNvPr id="35" name="Slide Number Placeholder 34">
            <a:extLst>
              <a:ext uri="{FF2B5EF4-FFF2-40B4-BE49-F238E27FC236}">
                <a16:creationId xmlns:a16="http://schemas.microsoft.com/office/drawing/2014/main" id="{1052C768-C598-19FB-127E-C6CA7BEC9071}"/>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4</a:t>
            </a:fld>
            <a:endParaRPr lang="en-US" dirty="0"/>
          </a:p>
        </p:txBody>
      </p:sp>
      <p:graphicFrame>
        <p:nvGraphicFramePr>
          <p:cNvPr id="19" name="Chart 18">
            <a:extLst>
              <a:ext uri="{FF2B5EF4-FFF2-40B4-BE49-F238E27FC236}">
                <a16:creationId xmlns:a16="http://schemas.microsoft.com/office/drawing/2014/main" id="{FA145781-4804-98C3-4C92-CF00DFE5E7EB}"/>
              </a:ext>
            </a:extLst>
          </p:cNvPr>
          <p:cNvGraphicFramePr>
            <a:graphicFrameLocks/>
          </p:cNvGraphicFramePr>
          <p:nvPr>
            <p:extLst>
              <p:ext uri="{D42A27DB-BD31-4B8C-83A1-F6EECF244321}">
                <p14:modId xmlns:p14="http://schemas.microsoft.com/office/powerpoint/2010/main" val="118895048"/>
              </p:ext>
            </p:extLst>
          </p:nvPr>
        </p:nvGraphicFramePr>
        <p:xfrm>
          <a:off x="207965" y="1874982"/>
          <a:ext cx="5729848" cy="371283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61446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161A49-9842-86A1-86FC-9089C2F1A9B7}"/>
              </a:ext>
            </a:extLst>
          </p:cNvPr>
          <p:cNvSpPr>
            <a:spLocks noGrp="1"/>
          </p:cNvSpPr>
          <p:nvPr>
            <p:ph type="title"/>
          </p:nvPr>
        </p:nvSpPr>
        <p:spPr>
          <a:xfrm>
            <a:off x="829568" y="45881"/>
            <a:ext cx="10284948" cy="638050"/>
          </a:xfrm>
        </p:spPr>
        <p:txBody>
          <a:bodyPr/>
          <a:lstStyle/>
          <a:p>
            <a:r>
              <a:rPr lang="en-US" dirty="0"/>
              <a:t>Sales vs revenue per product type</a:t>
            </a:r>
          </a:p>
        </p:txBody>
      </p:sp>
      <p:sp>
        <p:nvSpPr>
          <p:cNvPr id="38" name="Slide Number Placeholder 37">
            <a:extLst>
              <a:ext uri="{FF2B5EF4-FFF2-40B4-BE49-F238E27FC236}">
                <a16:creationId xmlns:a16="http://schemas.microsoft.com/office/drawing/2014/main" id="{ED4F134A-78ED-5AB1-7F4B-C5589C66EFA3}"/>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5</a:t>
            </a:fld>
            <a:endParaRPr lang="en-US" dirty="0"/>
          </a:p>
        </p:txBody>
      </p:sp>
      <p:graphicFrame>
        <p:nvGraphicFramePr>
          <p:cNvPr id="5" name="Chart 4">
            <a:extLst>
              <a:ext uri="{FF2B5EF4-FFF2-40B4-BE49-F238E27FC236}">
                <a16:creationId xmlns:a16="http://schemas.microsoft.com/office/drawing/2014/main" id="{E3754522-2470-E410-ED01-66760187B59E}"/>
              </a:ext>
            </a:extLst>
          </p:cNvPr>
          <p:cNvGraphicFramePr>
            <a:graphicFrameLocks/>
          </p:cNvGraphicFramePr>
          <p:nvPr>
            <p:extLst>
              <p:ext uri="{D42A27DB-BD31-4B8C-83A1-F6EECF244321}">
                <p14:modId xmlns:p14="http://schemas.microsoft.com/office/powerpoint/2010/main" val="663337042"/>
              </p:ext>
            </p:extLst>
          </p:nvPr>
        </p:nvGraphicFramePr>
        <p:xfrm>
          <a:off x="653602" y="3348552"/>
          <a:ext cx="10460914" cy="34635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Table 8">
            <a:extLst>
              <a:ext uri="{FF2B5EF4-FFF2-40B4-BE49-F238E27FC236}">
                <a16:creationId xmlns:a16="http://schemas.microsoft.com/office/drawing/2014/main" id="{BEF3A307-42E8-8325-FB02-8D1D4E674EE4}"/>
              </a:ext>
            </a:extLst>
          </p:cNvPr>
          <p:cNvGraphicFramePr>
            <a:graphicFrameLocks noGrp="1"/>
          </p:cNvGraphicFramePr>
          <p:nvPr>
            <p:extLst>
              <p:ext uri="{D42A27DB-BD31-4B8C-83A1-F6EECF244321}">
                <p14:modId xmlns:p14="http://schemas.microsoft.com/office/powerpoint/2010/main" val="1384513594"/>
              </p:ext>
            </p:extLst>
          </p:nvPr>
        </p:nvGraphicFramePr>
        <p:xfrm>
          <a:off x="766618" y="951345"/>
          <a:ext cx="10150764" cy="2180805"/>
        </p:xfrm>
        <a:graphic>
          <a:graphicData uri="http://schemas.openxmlformats.org/drawingml/2006/table">
            <a:tbl>
              <a:tblPr>
                <a:tableStyleId>{69C7853C-536D-4A76-A0AE-DD22124D55A5}</a:tableStyleId>
              </a:tblPr>
              <a:tblGrid>
                <a:gridCol w="3051802">
                  <a:extLst>
                    <a:ext uri="{9D8B030D-6E8A-4147-A177-3AD203B41FA5}">
                      <a16:colId xmlns:a16="http://schemas.microsoft.com/office/drawing/2014/main" val="144855754"/>
                    </a:ext>
                  </a:extLst>
                </a:gridCol>
                <a:gridCol w="4463181">
                  <a:extLst>
                    <a:ext uri="{9D8B030D-6E8A-4147-A177-3AD203B41FA5}">
                      <a16:colId xmlns:a16="http://schemas.microsoft.com/office/drawing/2014/main" val="2748348622"/>
                    </a:ext>
                  </a:extLst>
                </a:gridCol>
                <a:gridCol w="2635781">
                  <a:extLst>
                    <a:ext uri="{9D8B030D-6E8A-4147-A177-3AD203B41FA5}">
                      <a16:colId xmlns:a16="http://schemas.microsoft.com/office/drawing/2014/main" val="763659667"/>
                    </a:ext>
                  </a:extLst>
                </a:gridCol>
              </a:tblGrid>
              <a:tr h="198255">
                <a:tc>
                  <a:txBody>
                    <a:bodyPr/>
                    <a:lstStyle/>
                    <a:p>
                      <a:pPr algn="ctr" fontAlgn="b">
                        <a:buNone/>
                      </a:pPr>
                      <a:r>
                        <a:rPr lang="en-ZA" sz="1200" b="1" u="none" strike="noStrike" dirty="0">
                          <a:solidFill>
                            <a:srgbClr val="000000"/>
                          </a:solidFill>
                          <a:effectLst/>
                        </a:rPr>
                        <a:t>Row Labels</a:t>
                      </a:r>
                      <a:endParaRPr lang="en-ZA" sz="1200" b="1"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US" sz="1200" b="1" u="none" strike="noStrike">
                          <a:solidFill>
                            <a:srgbClr val="000000"/>
                          </a:solidFill>
                          <a:effectLst/>
                        </a:rPr>
                        <a:t>Count of NUMBER_OF_SALES</a:t>
                      </a:r>
                      <a:endParaRPr lang="en-US" sz="1200" b="1"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1" u="none" strike="noStrike">
                          <a:solidFill>
                            <a:srgbClr val="000000"/>
                          </a:solidFill>
                          <a:effectLst/>
                        </a:rPr>
                        <a:t>Sum of REVENUE</a:t>
                      </a:r>
                      <a:endParaRPr lang="en-ZA" sz="1200" b="1" i="0" u="none" strike="noStrike">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2382194676"/>
                  </a:ext>
                </a:extLst>
              </a:tr>
              <a:tr h="198255">
                <a:tc>
                  <a:txBody>
                    <a:bodyPr/>
                    <a:lstStyle/>
                    <a:p>
                      <a:pPr algn="ctr" fontAlgn="b">
                        <a:buNone/>
                      </a:pPr>
                      <a:r>
                        <a:rPr lang="en-ZA" sz="1200" b="0" u="none" strike="noStrike">
                          <a:solidFill>
                            <a:srgbClr val="000000"/>
                          </a:solidFill>
                          <a:effectLst/>
                        </a:rPr>
                        <a:t>Bakery</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R18140</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R82315,64</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3572277004"/>
                  </a:ext>
                </a:extLst>
              </a:tr>
              <a:tr h="198255">
                <a:tc>
                  <a:txBody>
                    <a:bodyPr/>
                    <a:lstStyle/>
                    <a:p>
                      <a:pPr algn="ctr" fontAlgn="b">
                        <a:buNone/>
                      </a:pPr>
                      <a:r>
                        <a:rPr lang="en-ZA" sz="1200" b="0" u="none" strike="noStrike">
                          <a:solidFill>
                            <a:srgbClr val="000000"/>
                          </a:solidFill>
                          <a:effectLst/>
                        </a:rPr>
                        <a:t>Branded</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R697</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R13607</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1805236507"/>
                  </a:ext>
                </a:extLst>
              </a:tr>
              <a:tr h="198255">
                <a:tc>
                  <a:txBody>
                    <a:bodyPr/>
                    <a:lstStyle/>
                    <a:p>
                      <a:pPr algn="ctr" fontAlgn="b">
                        <a:buNone/>
                      </a:pPr>
                      <a:r>
                        <a:rPr lang="en-ZA" sz="1200" b="0" u="none" strike="noStrike" dirty="0">
                          <a:solidFill>
                            <a:srgbClr val="000000"/>
                          </a:solidFill>
                          <a:effectLst/>
                        </a:rPr>
                        <a:t>Coffee</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R45158</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R269952,45</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2299900476"/>
                  </a:ext>
                </a:extLst>
              </a:tr>
              <a:tr h="198255">
                <a:tc>
                  <a:txBody>
                    <a:bodyPr/>
                    <a:lstStyle/>
                    <a:p>
                      <a:pPr algn="ctr" fontAlgn="b">
                        <a:buNone/>
                      </a:pPr>
                      <a:r>
                        <a:rPr lang="en-ZA" sz="1200" b="0" u="none" strike="noStrike">
                          <a:solidFill>
                            <a:srgbClr val="000000"/>
                          </a:solidFill>
                          <a:effectLst/>
                        </a:rPr>
                        <a:t>Coffee beans</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R1683</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R40085,25</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778252492"/>
                  </a:ext>
                </a:extLst>
              </a:tr>
              <a:tr h="198255">
                <a:tc>
                  <a:txBody>
                    <a:bodyPr/>
                    <a:lstStyle/>
                    <a:p>
                      <a:pPr algn="ctr" fontAlgn="b">
                        <a:buNone/>
                      </a:pPr>
                      <a:r>
                        <a:rPr lang="en-ZA" sz="1200" b="0" u="none" strike="noStrike" dirty="0">
                          <a:solidFill>
                            <a:srgbClr val="000000"/>
                          </a:solidFill>
                          <a:effectLst/>
                        </a:rPr>
                        <a:t>Drinking Chocolate</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R8887</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R72416</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2890513995"/>
                  </a:ext>
                </a:extLst>
              </a:tr>
              <a:tr h="198255">
                <a:tc>
                  <a:txBody>
                    <a:bodyPr/>
                    <a:lstStyle/>
                    <a:p>
                      <a:pPr algn="ctr" fontAlgn="b">
                        <a:buNone/>
                      </a:pPr>
                      <a:r>
                        <a:rPr lang="en-ZA" sz="1200" b="0" u="none" strike="noStrike">
                          <a:solidFill>
                            <a:srgbClr val="000000"/>
                          </a:solidFill>
                          <a:effectLst/>
                        </a:rPr>
                        <a:t>Flavours</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R5012</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R8408,8</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2769401096"/>
                  </a:ext>
                </a:extLst>
              </a:tr>
              <a:tr h="198255">
                <a:tc>
                  <a:txBody>
                    <a:bodyPr/>
                    <a:lstStyle/>
                    <a:p>
                      <a:pPr algn="ctr" fontAlgn="b">
                        <a:buNone/>
                      </a:pPr>
                      <a:r>
                        <a:rPr lang="en-ZA" sz="1200" b="0" u="none" strike="noStrike">
                          <a:solidFill>
                            <a:srgbClr val="000000"/>
                          </a:solidFill>
                          <a:effectLst/>
                        </a:rPr>
                        <a:t>Loose Tea</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R1164</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R11213,6</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1714923248"/>
                  </a:ext>
                </a:extLst>
              </a:tr>
              <a:tr h="198255">
                <a:tc>
                  <a:txBody>
                    <a:bodyPr/>
                    <a:lstStyle/>
                    <a:p>
                      <a:pPr algn="ctr" fontAlgn="b">
                        <a:buNone/>
                      </a:pPr>
                      <a:r>
                        <a:rPr lang="en-ZA" sz="1200" b="0" u="none" strike="noStrike">
                          <a:solidFill>
                            <a:srgbClr val="000000"/>
                          </a:solidFill>
                          <a:effectLst/>
                        </a:rPr>
                        <a:t>Packaged Chocolate</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R480</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R4407,64</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2053398372"/>
                  </a:ext>
                </a:extLst>
              </a:tr>
              <a:tr h="198255">
                <a:tc>
                  <a:txBody>
                    <a:bodyPr/>
                    <a:lstStyle/>
                    <a:p>
                      <a:pPr algn="ctr" fontAlgn="b">
                        <a:buNone/>
                      </a:pPr>
                      <a:r>
                        <a:rPr lang="en-ZA" sz="1200" b="0" u="none" strike="noStrike">
                          <a:solidFill>
                            <a:srgbClr val="000000"/>
                          </a:solidFill>
                          <a:effectLst/>
                        </a:rPr>
                        <a:t>Tea</a:t>
                      </a:r>
                      <a:endParaRPr lang="en-ZA" sz="1200" b="0"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R35078</a:t>
                      </a:r>
                      <a:endParaRPr lang="en-ZA" sz="1200" b="0"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0" u="none" strike="noStrike" dirty="0">
                          <a:solidFill>
                            <a:srgbClr val="000000"/>
                          </a:solidFill>
                          <a:effectLst/>
                        </a:rPr>
                        <a:t>R196405,95</a:t>
                      </a:r>
                      <a:endParaRPr lang="en-ZA" sz="1200" b="0"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4236931720"/>
                  </a:ext>
                </a:extLst>
              </a:tr>
              <a:tr h="198255">
                <a:tc>
                  <a:txBody>
                    <a:bodyPr/>
                    <a:lstStyle/>
                    <a:p>
                      <a:pPr algn="ctr" fontAlgn="b">
                        <a:buNone/>
                      </a:pPr>
                      <a:r>
                        <a:rPr lang="en-ZA" sz="1200" b="1" u="none" strike="noStrike">
                          <a:solidFill>
                            <a:srgbClr val="000000"/>
                          </a:solidFill>
                          <a:effectLst/>
                        </a:rPr>
                        <a:t>Grand Total</a:t>
                      </a:r>
                      <a:endParaRPr lang="en-ZA" sz="1200" b="1" i="0" u="none" strike="noStrike">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1" u="none" strike="noStrike" dirty="0">
                          <a:solidFill>
                            <a:srgbClr val="000000"/>
                          </a:solidFill>
                          <a:effectLst/>
                        </a:rPr>
                        <a:t>R116299</a:t>
                      </a:r>
                      <a:endParaRPr lang="en-ZA" sz="1200" b="1" i="0" u="none" strike="noStrike" dirty="0">
                        <a:solidFill>
                          <a:srgbClr val="000000"/>
                        </a:solidFill>
                        <a:effectLst/>
                        <a:latin typeface="Aptos Narrow" panose="020B0004020202020204" pitchFamily="34" charset="0"/>
                      </a:endParaRPr>
                    </a:p>
                  </a:txBody>
                  <a:tcPr marL="0" marR="0" marT="0" marB="0" anchor="b"/>
                </a:tc>
                <a:tc>
                  <a:txBody>
                    <a:bodyPr/>
                    <a:lstStyle/>
                    <a:p>
                      <a:pPr algn="ctr" fontAlgn="b">
                        <a:buNone/>
                      </a:pPr>
                      <a:r>
                        <a:rPr lang="en-ZA" sz="1200" b="1" u="none" strike="noStrike" dirty="0">
                          <a:solidFill>
                            <a:srgbClr val="000000"/>
                          </a:solidFill>
                          <a:effectLst/>
                        </a:rPr>
                        <a:t>R698812,33</a:t>
                      </a:r>
                      <a:endParaRPr lang="en-ZA" sz="1200" b="1" i="0" u="none" strike="noStrike" dirty="0">
                        <a:solidFill>
                          <a:srgbClr val="000000"/>
                        </a:solidFill>
                        <a:effectLst/>
                        <a:latin typeface="Aptos Narrow" panose="020B0004020202020204" pitchFamily="34" charset="0"/>
                      </a:endParaRPr>
                    </a:p>
                  </a:txBody>
                  <a:tcPr marL="0" marR="0" marT="0" marB="0" anchor="b"/>
                </a:tc>
                <a:extLst>
                  <a:ext uri="{0D108BD9-81ED-4DB2-BD59-A6C34878D82A}">
                    <a16:rowId xmlns:a16="http://schemas.microsoft.com/office/drawing/2014/main" val="1861085025"/>
                  </a:ext>
                </a:extLst>
              </a:tr>
            </a:tbl>
          </a:graphicData>
        </a:graphic>
      </p:graphicFrame>
    </p:spTree>
    <p:extLst>
      <p:ext uri="{BB962C8B-B14F-4D97-AF65-F5344CB8AC3E}">
        <p14:creationId xmlns:p14="http://schemas.microsoft.com/office/powerpoint/2010/main" val="1982980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65"/>
        <p:cNvGrpSpPr/>
        <p:nvPr/>
      </p:nvGrpSpPr>
      <p:grpSpPr>
        <a:xfrm>
          <a:off x="0" y="0"/>
          <a:ext cx="0" cy="0"/>
          <a:chOff x="0" y="0"/>
          <a:chExt cx="0" cy="0"/>
        </a:xfrm>
      </p:grpSpPr>
      <p:sp>
        <p:nvSpPr>
          <p:cNvPr id="3366" name="Google Shape;3366;p48"/>
          <p:cNvSpPr txBox="1"/>
          <p:nvPr/>
        </p:nvSpPr>
        <p:spPr>
          <a:xfrm>
            <a:off x="-382148" y="0"/>
            <a:ext cx="11360800" cy="763600"/>
          </a:xfrm>
          <a:prstGeom prst="rect">
            <a:avLst/>
          </a:prstGeom>
          <a:noFill/>
          <a:ln>
            <a:noFill/>
          </a:ln>
        </p:spPr>
        <p:txBody>
          <a:bodyPr spcFirstLastPara="1" wrap="square" lIns="121900" tIns="121900" rIns="121900" bIns="121900" anchor="t" anchorCtr="0">
            <a:noAutofit/>
          </a:bodyPr>
          <a:lstStyle/>
          <a:p>
            <a:pPr algn="ctr">
              <a:buClr>
                <a:schemeClr val="dk1"/>
              </a:buClr>
              <a:buSzPts val="1100"/>
            </a:pPr>
            <a:r>
              <a:rPr lang="en-ZA" sz="3733" dirty="0"/>
              <a:t>Revenue per time of the day</a:t>
            </a:r>
          </a:p>
          <a:p>
            <a:pPr algn="ctr">
              <a:buClr>
                <a:schemeClr val="dk1"/>
              </a:buClr>
              <a:buSzPts val="1100"/>
            </a:pPr>
            <a:endParaRPr sz="3733" b="1" dirty="0">
              <a:solidFill>
                <a:schemeClr val="dk1"/>
              </a:solidFill>
              <a:latin typeface="Fira Sans Extra Condensed"/>
              <a:ea typeface="Fira Sans Extra Condensed"/>
              <a:cs typeface="Fira Sans Extra Condensed"/>
              <a:sym typeface="Fira Sans Extra Condensed"/>
            </a:endParaRPr>
          </a:p>
          <a:p>
            <a:pPr algn="ctr"/>
            <a:endParaRPr sz="3733" b="1" dirty="0">
              <a:latin typeface="Fira Sans Extra Condensed"/>
              <a:ea typeface="Fira Sans Extra Condensed"/>
              <a:cs typeface="Fira Sans Extra Condensed"/>
              <a:sym typeface="Fira Sans Extra Condensed"/>
            </a:endParaRPr>
          </a:p>
        </p:txBody>
      </p:sp>
      <p:sp>
        <p:nvSpPr>
          <p:cNvPr id="3367" name="Google Shape;3367;p48"/>
          <p:cNvSpPr txBox="1"/>
          <p:nvPr/>
        </p:nvSpPr>
        <p:spPr>
          <a:xfrm>
            <a:off x="7743567" y="4217957"/>
            <a:ext cx="3853600" cy="763200"/>
          </a:xfrm>
          <a:prstGeom prst="rect">
            <a:avLst/>
          </a:prstGeom>
          <a:noFill/>
          <a:ln>
            <a:noFill/>
          </a:ln>
        </p:spPr>
        <p:txBody>
          <a:bodyPr spcFirstLastPara="1" wrap="square" lIns="121900" tIns="121900" rIns="121900" bIns="121900" anchor="t" anchorCtr="0">
            <a:noAutofit/>
          </a:bodyPr>
          <a:lstStyle/>
          <a:p>
            <a:pPr algn="r"/>
            <a:r>
              <a:rPr lang="en-US" sz="1600" dirty="0">
                <a:solidFill>
                  <a:srgbClr val="000000"/>
                </a:solidFill>
                <a:ea typeface="Roboto"/>
                <a:cs typeface="Roboto"/>
                <a:sym typeface="Roboto"/>
              </a:rPr>
              <a:t>The afternoon period also contributes significantly to total sales, possibly driven by customers seeking a midday boost or engaging in social or business meetings. Although evening sales are comparatively lower, they may represent customers looking to relax or enjoy a light snack after work.</a:t>
            </a:r>
            <a:endParaRPr sz="1600" dirty="0">
              <a:solidFill>
                <a:srgbClr val="000000"/>
              </a:solidFill>
              <a:ea typeface="Roboto"/>
              <a:cs typeface="Roboto"/>
              <a:sym typeface="Roboto"/>
            </a:endParaRPr>
          </a:p>
        </p:txBody>
      </p:sp>
      <p:sp>
        <p:nvSpPr>
          <p:cNvPr id="3368" name="Google Shape;3368;p48"/>
          <p:cNvSpPr txBox="1"/>
          <p:nvPr/>
        </p:nvSpPr>
        <p:spPr>
          <a:xfrm>
            <a:off x="7743568" y="5541764"/>
            <a:ext cx="3853600" cy="763200"/>
          </a:xfrm>
          <a:prstGeom prst="rect">
            <a:avLst/>
          </a:prstGeom>
          <a:noFill/>
          <a:ln>
            <a:noFill/>
          </a:ln>
        </p:spPr>
        <p:txBody>
          <a:bodyPr spcFirstLastPara="1" wrap="square" lIns="121900" tIns="121900" rIns="121900" bIns="121900" anchor="ctr" anchorCtr="0">
            <a:noAutofit/>
          </a:bodyPr>
          <a:lstStyle/>
          <a:p>
            <a:pPr algn="r"/>
            <a:endParaRPr sz="1600" dirty="0">
              <a:solidFill>
                <a:srgbClr val="000000"/>
              </a:solidFill>
              <a:latin typeface="Roboto"/>
              <a:ea typeface="Roboto"/>
              <a:cs typeface="Roboto"/>
              <a:sym typeface="Roboto"/>
            </a:endParaRPr>
          </a:p>
        </p:txBody>
      </p:sp>
      <p:sp>
        <p:nvSpPr>
          <p:cNvPr id="3369" name="Google Shape;3369;p48"/>
          <p:cNvSpPr txBox="1"/>
          <p:nvPr/>
        </p:nvSpPr>
        <p:spPr>
          <a:xfrm>
            <a:off x="7743567" y="1553600"/>
            <a:ext cx="3853600" cy="763200"/>
          </a:xfrm>
          <a:prstGeom prst="rect">
            <a:avLst/>
          </a:prstGeom>
          <a:noFill/>
          <a:ln>
            <a:noFill/>
          </a:ln>
        </p:spPr>
        <p:txBody>
          <a:bodyPr spcFirstLastPara="1" wrap="square" lIns="121900" tIns="121900" rIns="121900" bIns="121900" anchor="t" anchorCtr="0">
            <a:noAutofit/>
          </a:bodyPr>
          <a:lstStyle/>
          <a:p>
            <a:pPr algn="r">
              <a:lnSpc>
                <a:spcPct val="115000"/>
              </a:lnSpc>
              <a:spcAft>
                <a:spcPts val="2133"/>
              </a:spcAft>
            </a:pPr>
            <a:endParaRPr sz="1600" dirty="0">
              <a:solidFill>
                <a:srgbClr val="000000"/>
              </a:solidFill>
              <a:latin typeface="Roboto"/>
              <a:ea typeface="Roboto"/>
              <a:cs typeface="Roboto"/>
              <a:sym typeface="Roboto"/>
            </a:endParaRPr>
          </a:p>
        </p:txBody>
      </p:sp>
      <p:sp>
        <p:nvSpPr>
          <p:cNvPr id="3370" name="Google Shape;3370;p48"/>
          <p:cNvSpPr txBox="1"/>
          <p:nvPr/>
        </p:nvSpPr>
        <p:spPr>
          <a:xfrm>
            <a:off x="7743567" y="2550641"/>
            <a:ext cx="3853600" cy="763200"/>
          </a:xfrm>
          <a:prstGeom prst="rect">
            <a:avLst/>
          </a:prstGeom>
          <a:noFill/>
          <a:ln>
            <a:noFill/>
          </a:ln>
        </p:spPr>
        <p:txBody>
          <a:bodyPr spcFirstLastPara="1" wrap="square" lIns="121900" tIns="121900" rIns="121900" bIns="121900" anchor="t" anchorCtr="0">
            <a:noAutofit/>
          </a:bodyPr>
          <a:lstStyle/>
          <a:p>
            <a:pPr algn="r"/>
            <a:endParaRPr sz="1600" dirty="0">
              <a:solidFill>
                <a:srgbClr val="000000"/>
              </a:solidFill>
              <a:latin typeface="Roboto"/>
              <a:ea typeface="Roboto"/>
              <a:cs typeface="Roboto"/>
              <a:sym typeface="Roboto"/>
            </a:endParaRPr>
          </a:p>
        </p:txBody>
      </p:sp>
      <p:sp>
        <p:nvSpPr>
          <p:cNvPr id="3371" name="Google Shape;3371;p48"/>
          <p:cNvSpPr txBox="1"/>
          <p:nvPr/>
        </p:nvSpPr>
        <p:spPr>
          <a:xfrm>
            <a:off x="7743567" y="1133912"/>
            <a:ext cx="3853600" cy="997041"/>
          </a:xfrm>
          <a:prstGeom prst="rect">
            <a:avLst/>
          </a:prstGeom>
          <a:noFill/>
          <a:ln>
            <a:noFill/>
          </a:ln>
        </p:spPr>
        <p:txBody>
          <a:bodyPr spcFirstLastPara="1" wrap="square" lIns="121900" tIns="121900" rIns="121900" bIns="121900" anchor="t" anchorCtr="0">
            <a:noAutofit/>
          </a:bodyPr>
          <a:lstStyle/>
          <a:p>
            <a:pPr lvl="0" algn="r"/>
            <a:r>
              <a:rPr lang="en-US" sz="1600" dirty="0"/>
              <a:t>The data shows that the coffee shop generates the highest revenue during the morning hours, followed by the afternoon, and the evening having the lowest sales. This trend suggests that most customers visit the coffee shop in the morning, likely to purchase coffee and breakfast items as part of their daily routine before work or school.</a:t>
            </a:r>
            <a:endParaRPr sz="1600" dirty="0">
              <a:solidFill>
                <a:srgbClr val="000000"/>
              </a:solidFill>
              <a:latin typeface="Roboto"/>
              <a:ea typeface="Roboto"/>
              <a:cs typeface="Roboto"/>
              <a:sym typeface="Roboto"/>
            </a:endParaRPr>
          </a:p>
        </p:txBody>
      </p:sp>
      <p:graphicFrame>
        <p:nvGraphicFramePr>
          <p:cNvPr id="3" name="Chart 2">
            <a:extLst>
              <a:ext uri="{FF2B5EF4-FFF2-40B4-BE49-F238E27FC236}">
                <a16:creationId xmlns:a16="http://schemas.microsoft.com/office/drawing/2014/main" id="{419D811D-EEF9-0C05-BF50-0567018266C2}"/>
              </a:ext>
            </a:extLst>
          </p:cNvPr>
          <p:cNvGraphicFramePr>
            <a:graphicFrameLocks/>
          </p:cNvGraphicFramePr>
          <p:nvPr/>
        </p:nvGraphicFramePr>
        <p:xfrm>
          <a:off x="918163" y="1153767"/>
          <a:ext cx="6825404" cy="473150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14"/>
        <p:cNvGrpSpPr/>
        <p:nvPr/>
      </p:nvGrpSpPr>
      <p:grpSpPr>
        <a:xfrm>
          <a:off x="0" y="0"/>
          <a:ext cx="0" cy="0"/>
          <a:chOff x="0" y="0"/>
          <a:chExt cx="0" cy="0"/>
        </a:xfrm>
      </p:grpSpPr>
      <p:sp>
        <p:nvSpPr>
          <p:cNvPr id="3815" name="Google Shape;3815;p53"/>
          <p:cNvSpPr txBox="1"/>
          <p:nvPr/>
        </p:nvSpPr>
        <p:spPr>
          <a:xfrm>
            <a:off x="415600" y="390167"/>
            <a:ext cx="11360800" cy="763600"/>
          </a:xfrm>
          <a:prstGeom prst="rect">
            <a:avLst/>
          </a:prstGeom>
          <a:noFill/>
          <a:ln>
            <a:noFill/>
          </a:ln>
        </p:spPr>
        <p:txBody>
          <a:bodyPr spcFirstLastPara="1" wrap="square" lIns="121900" tIns="121900" rIns="121900" bIns="121900" anchor="t" anchorCtr="0">
            <a:noAutofit/>
          </a:bodyPr>
          <a:lstStyle/>
          <a:p>
            <a:pPr algn="ctr">
              <a:buClr>
                <a:schemeClr val="dk1"/>
              </a:buClr>
              <a:buSzPts val="1100"/>
            </a:pPr>
            <a:r>
              <a:rPr lang="en" sz="3733" b="1" dirty="0">
                <a:solidFill>
                  <a:schemeClr val="dk1"/>
                </a:solidFill>
                <a:latin typeface="Fira Sans Extra Condensed"/>
                <a:ea typeface="Fira Sans Extra Condensed"/>
                <a:cs typeface="Fira Sans Extra Condensed"/>
                <a:sym typeface="Fira Sans Extra Condensed"/>
              </a:rPr>
              <a:t>COFFEE INFOGRAPHICS</a:t>
            </a:r>
            <a:endParaRPr sz="3733" b="1" dirty="0">
              <a:solidFill>
                <a:schemeClr val="dk1"/>
              </a:solidFill>
              <a:latin typeface="Fira Sans Extra Condensed"/>
              <a:ea typeface="Fira Sans Extra Condensed"/>
              <a:cs typeface="Fira Sans Extra Condensed"/>
              <a:sym typeface="Fira Sans Extra Condensed"/>
            </a:endParaRPr>
          </a:p>
          <a:p>
            <a:pPr algn="ctr"/>
            <a:endParaRPr sz="3733" b="1" dirty="0">
              <a:latin typeface="Fira Sans Extra Condensed"/>
              <a:ea typeface="Fira Sans Extra Condensed"/>
              <a:cs typeface="Fira Sans Extra Condensed"/>
              <a:sym typeface="Fira Sans Extra Condensed"/>
            </a:endParaRPr>
          </a:p>
        </p:txBody>
      </p:sp>
      <p:sp>
        <p:nvSpPr>
          <p:cNvPr id="3818" name="Google Shape;3818;p53"/>
          <p:cNvSpPr txBox="1"/>
          <p:nvPr/>
        </p:nvSpPr>
        <p:spPr>
          <a:xfrm>
            <a:off x="9819980" y="4728244"/>
            <a:ext cx="1745200" cy="509600"/>
          </a:xfrm>
          <a:prstGeom prst="rect">
            <a:avLst/>
          </a:prstGeom>
          <a:noFill/>
          <a:ln>
            <a:noFill/>
          </a:ln>
        </p:spPr>
        <p:txBody>
          <a:bodyPr spcFirstLastPara="1" wrap="square" lIns="121900" tIns="121900" rIns="121900" bIns="121900" anchor="t" anchorCtr="0">
            <a:noAutofit/>
          </a:bodyPr>
          <a:lstStyle/>
          <a:p>
            <a:pPr algn="r">
              <a:lnSpc>
                <a:spcPct val="115000"/>
              </a:lnSpc>
              <a:spcAft>
                <a:spcPts val="2133"/>
              </a:spcAft>
            </a:pPr>
            <a:endParaRPr sz="4800" b="1" dirty="0">
              <a:solidFill>
                <a:schemeClr val="accent3"/>
              </a:solidFill>
              <a:latin typeface="Fira Sans Extra Condensed"/>
              <a:ea typeface="Fira Sans Extra Condensed"/>
              <a:cs typeface="Fira Sans Extra Condensed"/>
              <a:sym typeface="Fira Sans Extra Condensed"/>
            </a:endParaRPr>
          </a:p>
        </p:txBody>
      </p:sp>
      <p:sp>
        <p:nvSpPr>
          <p:cNvPr id="3819" name="Google Shape;3819;p53"/>
          <p:cNvSpPr txBox="1"/>
          <p:nvPr/>
        </p:nvSpPr>
        <p:spPr>
          <a:xfrm>
            <a:off x="9819980" y="1379059"/>
            <a:ext cx="1745200" cy="509600"/>
          </a:xfrm>
          <a:prstGeom prst="rect">
            <a:avLst/>
          </a:prstGeom>
          <a:noFill/>
          <a:ln>
            <a:noFill/>
          </a:ln>
        </p:spPr>
        <p:txBody>
          <a:bodyPr spcFirstLastPara="1" wrap="square" lIns="121900" tIns="121900" rIns="121900" bIns="121900" anchor="t" anchorCtr="0">
            <a:noAutofit/>
          </a:bodyPr>
          <a:lstStyle/>
          <a:p>
            <a:pPr algn="r">
              <a:lnSpc>
                <a:spcPct val="115000"/>
              </a:lnSpc>
              <a:spcAft>
                <a:spcPts val="2133"/>
              </a:spcAft>
            </a:pPr>
            <a:endParaRPr sz="3733" b="1" dirty="0">
              <a:solidFill>
                <a:schemeClr val="dk2"/>
              </a:solidFill>
              <a:latin typeface="Fira Sans Extra Condensed"/>
              <a:ea typeface="Fira Sans Extra Condensed"/>
              <a:cs typeface="Fira Sans Extra Condensed"/>
              <a:sym typeface="Fira Sans Extra Condensed"/>
            </a:endParaRPr>
          </a:p>
        </p:txBody>
      </p:sp>
      <p:sp>
        <p:nvSpPr>
          <p:cNvPr id="3843" name="Google Shape;3843;p53"/>
          <p:cNvSpPr txBox="1"/>
          <p:nvPr/>
        </p:nvSpPr>
        <p:spPr>
          <a:xfrm>
            <a:off x="5099333"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4" name="Google Shape;3844;p53"/>
          <p:cNvSpPr txBox="1"/>
          <p:nvPr/>
        </p:nvSpPr>
        <p:spPr>
          <a:xfrm>
            <a:off x="1255317"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5" name="Google Shape;3845;p53"/>
          <p:cNvSpPr txBox="1"/>
          <p:nvPr/>
        </p:nvSpPr>
        <p:spPr>
          <a:xfrm>
            <a:off x="2576123"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7" name="Google Shape;3847;p53"/>
          <p:cNvSpPr txBox="1"/>
          <p:nvPr/>
        </p:nvSpPr>
        <p:spPr>
          <a:xfrm>
            <a:off x="6420139"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51" name="Google Shape;3851;p53"/>
          <p:cNvSpPr txBox="1"/>
          <p:nvPr/>
        </p:nvSpPr>
        <p:spPr>
          <a:xfrm>
            <a:off x="1178133" y="4248369"/>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3"/>
              </a:solidFill>
              <a:latin typeface="Fira Sans Extra Condensed"/>
              <a:ea typeface="Fira Sans Extra Condensed"/>
              <a:cs typeface="Fira Sans Extra Condensed"/>
              <a:sym typeface="Fira Sans Extra Condensed"/>
            </a:endParaRPr>
          </a:p>
        </p:txBody>
      </p:sp>
      <p:sp>
        <p:nvSpPr>
          <p:cNvPr id="3852" name="Google Shape;3852;p53"/>
          <p:cNvSpPr txBox="1"/>
          <p:nvPr/>
        </p:nvSpPr>
        <p:spPr>
          <a:xfrm>
            <a:off x="2576140" y="3429853"/>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dk2"/>
              </a:solidFill>
              <a:latin typeface="Fira Sans Extra Condensed"/>
              <a:ea typeface="Fira Sans Extra Condensed"/>
              <a:cs typeface="Fira Sans Extra Condensed"/>
              <a:sym typeface="Fira Sans Extra Condensed"/>
            </a:endParaRPr>
          </a:p>
        </p:txBody>
      </p:sp>
      <p:sp>
        <p:nvSpPr>
          <p:cNvPr id="3854" name="Google Shape;3854;p53"/>
          <p:cNvSpPr txBox="1"/>
          <p:nvPr/>
        </p:nvSpPr>
        <p:spPr>
          <a:xfrm>
            <a:off x="6549189" y="2920669"/>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dk2"/>
              </a:solidFill>
              <a:latin typeface="Fira Sans Extra Condensed"/>
              <a:ea typeface="Fira Sans Extra Condensed"/>
              <a:cs typeface="Fira Sans Extra Condensed"/>
              <a:sym typeface="Fira Sans Extra Condensed"/>
            </a:endParaRPr>
          </a:p>
        </p:txBody>
      </p:sp>
      <p:sp>
        <p:nvSpPr>
          <p:cNvPr id="3855" name="Google Shape;3855;p53"/>
          <p:cNvSpPr txBox="1"/>
          <p:nvPr/>
        </p:nvSpPr>
        <p:spPr>
          <a:xfrm>
            <a:off x="6420123" y="4423403"/>
            <a:ext cx="777200" cy="521200"/>
          </a:xfrm>
          <a:prstGeom prst="rect">
            <a:avLst/>
          </a:prstGeom>
          <a:noFill/>
          <a:ln>
            <a:noFill/>
          </a:ln>
        </p:spPr>
        <p:txBody>
          <a:bodyPr spcFirstLastPara="1" wrap="square" lIns="0" tIns="121900" rIns="121900" bIns="121900" anchor="t" anchorCtr="0">
            <a:noAutofit/>
          </a:bodyPr>
          <a:lstStyle/>
          <a:p>
            <a:pPr algn="ctr">
              <a:lnSpc>
                <a:spcPct val="115000"/>
              </a:lnSpc>
              <a:spcAft>
                <a:spcPts val="2133"/>
              </a:spcAft>
            </a:pPr>
            <a:endParaRPr sz="2133" b="1" dirty="0">
              <a:solidFill>
                <a:schemeClr val="accent3"/>
              </a:solidFill>
              <a:latin typeface="Fira Sans Extra Condensed"/>
              <a:ea typeface="Fira Sans Extra Condensed"/>
              <a:cs typeface="Fira Sans Extra Condensed"/>
              <a:sym typeface="Fira Sans Extra Condensed"/>
            </a:endParaRPr>
          </a:p>
        </p:txBody>
      </p:sp>
      <p:graphicFrame>
        <p:nvGraphicFramePr>
          <p:cNvPr id="2" name="Chart 1">
            <a:extLst>
              <a:ext uri="{FF2B5EF4-FFF2-40B4-BE49-F238E27FC236}">
                <a16:creationId xmlns:a16="http://schemas.microsoft.com/office/drawing/2014/main" id="{959FA616-4214-A546-A8A6-F372058C9E93}"/>
              </a:ext>
            </a:extLst>
          </p:cNvPr>
          <p:cNvGraphicFramePr>
            <a:graphicFrameLocks/>
          </p:cNvGraphicFramePr>
          <p:nvPr>
            <p:extLst>
              <p:ext uri="{D42A27DB-BD31-4B8C-83A1-F6EECF244321}">
                <p14:modId xmlns:p14="http://schemas.microsoft.com/office/powerpoint/2010/main" val="1981744916"/>
              </p:ext>
            </p:extLst>
          </p:nvPr>
        </p:nvGraphicFramePr>
        <p:xfrm>
          <a:off x="87974" y="1175252"/>
          <a:ext cx="6898981" cy="406259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745CB426-30E4-3C92-C8F8-1D181FF7B600}"/>
              </a:ext>
            </a:extLst>
          </p:cNvPr>
          <p:cNvSpPr txBox="1"/>
          <p:nvPr/>
        </p:nvSpPr>
        <p:spPr>
          <a:xfrm>
            <a:off x="7221138" y="1379059"/>
            <a:ext cx="4789445" cy="4278094"/>
          </a:xfrm>
          <a:prstGeom prst="rect">
            <a:avLst/>
          </a:prstGeom>
          <a:noFill/>
        </p:spPr>
        <p:txBody>
          <a:bodyPr wrap="square">
            <a:spAutoFit/>
          </a:bodyPr>
          <a:lstStyle/>
          <a:p>
            <a:r>
              <a:rPr lang="en-US" sz="1600" dirty="0"/>
              <a:t>Lower Manhattan records the highest sales overall, especially in the morning where revenue reaches around R400 000. This suggests that the area benefits from high foot traffic, likely due to office workers and commuters.</a:t>
            </a:r>
          </a:p>
          <a:p>
            <a:endParaRPr lang="en-US" sz="1600" dirty="0"/>
          </a:p>
          <a:p>
            <a:endParaRPr lang="en-US" sz="1600" dirty="0"/>
          </a:p>
          <a:p>
            <a:r>
              <a:rPr lang="en-US" sz="1600" dirty="0"/>
              <a:t>Hell’s Kitchen shows moderate performance, generating about R250,000 in the morning and following a similar downward trend as the day progresses.</a:t>
            </a:r>
          </a:p>
          <a:p>
            <a:endParaRPr lang="en-US" sz="1600" dirty="0"/>
          </a:p>
          <a:p>
            <a:endParaRPr lang="en-US" sz="1600" dirty="0"/>
          </a:p>
          <a:p>
            <a:r>
              <a:rPr lang="en-US" sz="1600" dirty="0"/>
              <a:t>Astoria consistently records the lowest sales, though it maintains steady performance throughout the day, suggesting a smaller but loyal customer base.</a:t>
            </a:r>
            <a:endParaRPr lang="en-ZA"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14">
          <a:extLst>
            <a:ext uri="{FF2B5EF4-FFF2-40B4-BE49-F238E27FC236}">
              <a16:creationId xmlns:a16="http://schemas.microsoft.com/office/drawing/2014/main" id="{C9F73FAE-723E-1349-96C4-0BAC0B7DAE04}"/>
            </a:ext>
          </a:extLst>
        </p:cNvPr>
        <p:cNvGrpSpPr/>
        <p:nvPr/>
      </p:nvGrpSpPr>
      <p:grpSpPr>
        <a:xfrm>
          <a:off x="0" y="0"/>
          <a:ext cx="0" cy="0"/>
          <a:chOff x="0" y="0"/>
          <a:chExt cx="0" cy="0"/>
        </a:xfrm>
      </p:grpSpPr>
      <p:sp>
        <p:nvSpPr>
          <p:cNvPr id="3815" name="Google Shape;3815;p53">
            <a:extLst>
              <a:ext uri="{FF2B5EF4-FFF2-40B4-BE49-F238E27FC236}">
                <a16:creationId xmlns:a16="http://schemas.microsoft.com/office/drawing/2014/main" id="{E173D501-39A9-3988-9247-DD5A528D0DAD}"/>
              </a:ext>
            </a:extLst>
          </p:cNvPr>
          <p:cNvSpPr txBox="1"/>
          <p:nvPr/>
        </p:nvSpPr>
        <p:spPr>
          <a:xfrm>
            <a:off x="415600" y="390167"/>
            <a:ext cx="11360800" cy="763600"/>
          </a:xfrm>
          <a:prstGeom prst="rect">
            <a:avLst/>
          </a:prstGeom>
          <a:noFill/>
          <a:ln>
            <a:noFill/>
          </a:ln>
        </p:spPr>
        <p:txBody>
          <a:bodyPr spcFirstLastPara="1" wrap="square" lIns="121900" tIns="121900" rIns="121900" bIns="121900" anchor="t" anchorCtr="0">
            <a:noAutofit/>
          </a:bodyPr>
          <a:lstStyle/>
          <a:p>
            <a:pPr algn="ctr">
              <a:buClr>
                <a:schemeClr val="dk1"/>
              </a:buClr>
              <a:buSzPts val="1100"/>
            </a:pPr>
            <a:r>
              <a:rPr lang="en-US" sz="3733" dirty="0"/>
              <a:t>Number of Sales vs day of the week</a:t>
            </a:r>
          </a:p>
          <a:p>
            <a:pPr algn="ctr">
              <a:buClr>
                <a:schemeClr val="dk1"/>
              </a:buClr>
              <a:buSzPts val="1100"/>
            </a:pPr>
            <a:endParaRPr sz="3733" b="1" dirty="0">
              <a:solidFill>
                <a:schemeClr val="dk1"/>
              </a:solidFill>
              <a:latin typeface="Fira Sans Extra Condensed"/>
              <a:ea typeface="Fira Sans Extra Condensed"/>
              <a:cs typeface="Fira Sans Extra Condensed"/>
              <a:sym typeface="Fira Sans Extra Condensed"/>
            </a:endParaRPr>
          </a:p>
          <a:p>
            <a:pPr algn="ctr"/>
            <a:endParaRPr sz="3733" b="1" dirty="0">
              <a:latin typeface="Fira Sans Extra Condensed"/>
              <a:ea typeface="Fira Sans Extra Condensed"/>
              <a:cs typeface="Fira Sans Extra Condensed"/>
              <a:sym typeface="Fira Sans Extra Condensed"/>
            </a:endParaRPr>
          </a:p>
        </p:txBody>
      </p:sp>
      <p:sp>
        <p:nvSpPr>
          <p:cNvPr id="3818" name="Google Shape;3818;p53">
            <a:extLst>
              <a:ext uri="{FF2B5EF4-FFF2-40B4-BE49-F238E27FC236}">
                <a16:creationId xmlns:a16="http://schemas.microsoft.com/office/drawing/2014/main" id="{C91A5781-CA5C-30D5-F825-1F11F26DBFB7}"/>
              </a:ext>
            </a:extLst>
          </p:cNvPr>
          <p:cNvSpPr txBox="1"/>
          <p:nvPr/>
        </p:nvSpPr>
        <p:spPr>
          <a:xfrm>
            <a:off x="9819980" y="4728244"/>
            <a:ext cx="1745200" cy="509600"/>
          </a:xfrm>
          <a:prstGeom prst="rect">
            <a:avLst/>
          </a:prstGeom>
          <a:noFill/>
          <a:ln>
            <a:noFill/>
          </a:ln>
        </p:spPr>
        <p:txBody>
          <a:bodyPr spcFirstLastPara="1" wrap="square" lIns="121900" tIns="121900" rIns="121900" bIns="121900" anchor="t" anchorCtr="0">
            <a:noAutofit/>
          </a:bodyPr>
          <a:lstStyle/>
          <a:p>
            <a:pPr algn="r">
              <a:lnSpc>
                <a:spcPct val="115000"/>
              </a:lnSpc>
              <a:spcAft>
                <a:spcPts val="2133"/>
              </a:spcAft>
            </a:pPr>
            <a:endParaRPr sz="4800" b="1" dirty="0">
              <a:solidFill>
                <a:schemeClr val="accent3"/>
              </a:solidFill>
              <a:latin typeface="Fira Sans Extra Condensed"/>
              <a:ea typeface="Fira Sans Extra Condensed"/>
              <a:cs typeface="Fira Sans Extra Condensed"/>
              <a:sym typeface="Fira Sans Extra Condensed"/>
            </a:endParaRPr>
          </a:p>
        </p:txBody>
      </p:sp>
      <p:sp>
        <p:nvSpPr>
          <p:cNvPr id="3819" name="Google Shape;3819;p53">
            <a:extLst>
              <a:ext uri="{FF2B5EF4-FFF2-40B4-BE49-F238E27FC236}">
                <a16:creationId xmlns:a16="http://schemas.microsoft.com/office/drawing/2014/main" id="{1941ED27-173D-55D4-10FF-12B104F652DC}"/>
              </a:ext>
            </a:extLst>
          </p:cNvPr>
          <p:cNvSpPr txBox="1"/>
          <p:nvPr/>
        </p:nvSpPr>
        <p:spPr>
          <a:xfrm>
            <a:off x="8752805" y="3570316"/>
            <a:ext cx="2595135" cy="509600"/>
          </a:xfrm>
          <a:prstGeom prst="rect">
            <a:avLst/>
          </a:prstGeom>
          <a:noFill/>
          <a:ln>
            <a:noFill/>
          </a:ln>
        </p:spPr>
        <p:txBody>
          <a:bodyPr spcFirstLastPara="1" wrap="square" lIns="121900" tIns="121900" rIns="121900" bIns="121900" anchor="t" anchorCtr="0">
            <a:noAutofit/>
          </a:bodyPr>
          <a:lstStyle/>
          <a:p>
            <a:pPr algn="r">
              <a:lnSpc>
                <a:spcPct val="115000"/>
              </a:lnSpc>
              <a:spcAft>
                <a:spcPts val="2133"/>
              </a:spcAft>
            </a:pPr>
            <a:r>
              <a:rPr lang="en-US" sz="1600" dirty="0"/>
              <a:t>Sales fluctuate throughout the week with noticeable peaks and dips, indicating that buying activity is not consistent across all days.</a:t>
            </a:r>
            <a:endParaRPr lang="en-ZA" sz="1600" b="1" dirty="0">
              <a:solidFill>
                <a:schemeClr val="dk2"/>
              </a:solidFill>
              <a:latin typeface="Fira Sans Extra Condensed"/>
              <a:ea typeface="Fira Sans Extra Condensed"/>
              <a:cs typeface="Fira Sans Extra Condensed"/>
              <a:sym typeface="Fira Sans Extra Condensed"/>
            </a:endParaRPr>
          </a:p>
        </p:txBody>
      </p:sp>
      <p:sp>
        <p:nvSpPr>
          <p:cNvPr id="3843" name="Google Shape;3843;p53">
            <a:extLst>
              <a:ext uri="{FF2B5EF4-FFF2-40B4-BE49-F238E27FC236}">
                <a16:creationId xmlns:a16="http://schemas.microsoft.com/office/drawing/2014/main" id="{E484D926-5926-BA38-87BB-49C5B514BE78}"/>
              </a:ext>
            </a:extLst>
          </p:cNvPr>
          <p:cNvSpPr txBox="1"/>
          <p:nvPr/>
        </p:nvSpPr>
        <p:spPr>
          <a:xfrm>
            <a:off x="5099333"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4" name="Google Shape;3844;p53">
            <a:extLst>
              <a:ext uri="{FF2B5EF4-FFF2-40B4-BE49-F238E27FC236}">
                <a16:creationId xmlns:a16="http://schemas.microsoft.com/office/drawing/2014/main" id="{44AD0A7E-5869-8DA0-3406-AB2DC210E801}"/>
              </a:ext>
            </a:extLst>
          </p:cNvPr>
          <p:cNvSpPr txBox="1"/>
          <p:nvPr/>
        </p:nvSpPr>
        <p:spPr>
          <a:xfrm>
            <a:off x="1255317"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5" name="Google Shape;3845;p53">
            <a:extLst>
              <a:ext uri="{FF2B5EF4-FFF2-40B4-BE49-F238E27FC236}">
                <a16:creationId xmlns:a16="http://schemas.microsoft.com/office/drawing/2014/main" id="{BD24634C-695F-8EF7-D4A5-3E9A37DD941D}"/>
              </a:ext>
            </a:extLst>
          </p:cNvPr>
          <p:cNvSpPr txBox="1"/>
          <p:nvPr/>
        </p:nvSpPr>
        <p:spPr>
          <a:xfrm>
            <a:off x="2576123"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47" name="Google Shape;3847;p53">
            <a:extLst>
              <a:ext uri="{FF2B5EF4-FFF2-40B4-BE49-F238E27FC236}">
                <a16:creationId xmlns:a16="http://schemas.microsoft.com/office/drawing/2014/main" id="{042C1862-EFDF-0DC9-4662-2CB1C342293D}"/>
              </a:ext>
            </a:extLst>
          </p:cNvPr>
          <p:cNvSpPr txBox="1"/>
          <p:nvPr/>
        </p:nvSpPr>
        <p:spPr>
          <a:xfrm>
            <a:off x="6420139" y="5777536"/>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4"/>
              </a:solidFill>
              <a:latin typeface="Fira Sans Extra Condensed"/>
              <a:ea typeface="Fira Sans Extra Condensed"/>
              <a:cs typeface="Fira Sans Extra Condensed"/>
              <a:sym typeface="Fira Sans Extra Condensed"/>
            </a:endParaRPr>
          </a:p>
        </p:txBody>
      </p:sp>
      <p:sp>
        <p:nvSpPr>
          <p:cNvPr id="3851" name="Google Shape;3851;p53">
            <a:extLst>
              <a:ext uri="{FF2B5EF4-FFF2-40B4-BE49-F238E27FC236}">
                <a16:creationId xmlns:a16="http://schemas.microsoft.com/office/drawing/2014/main" id="{36BFE4B9-D639-EE2F-83B4-7F43D764CAB0}"/>
              </a:ext>
            </a:extLst>
          </p:cNvPr>
          <p:cNvSpPr txBox="1"/>
          <p:nvPr/>
        </p:nvSpPr>
        <p:spPr>
          <a:xfrm>
            <a:off x="1178133" y="4248369"/>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accent3"/>
              </a:solidFill>
              <a:latin typeface="Fira Sans Extra Condensed"/>
              <a:ea typeface="Fira Sans Extra Condensed"/>
              <a:cs typeface="Fira Sans Extra Condensed"/>
              <a:sym typeface="Fira Sans Extra Condensed"/>
            </a:endParaRPr>
          </a:p>
        </p:txBody>
      </p:sp>
      <p:sp>
        <p:nvSpPr>
          <p:cNvPr id="3852" name="Google Shape;3852;p53">
            <a:extLst>
              <a:ext uri="{FF2B5EF4-FFF2-40B4-BE49-F238E27FC236}">
                <a16:creationId xmlns:a16="http://schemas.microsoft.com/office/drawing/2014/main" id="{2873C4E9-C1E4-77F7-EF4B-3E328234FFA0}"/>
              </a:ext>
            </a:extLst>
          </p:cNvPr>
          <p:cNvSpPr txBox="1"/>
          <p:nvPr/>
        </p:nvSpPr>
        <p:spPr>
          <a:xfrm>
            <a:off x="2576140" y="3429853"/>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dk2"/>
              </a:solidFill>
              <a:latin typeface="Fira Sans Extra Condensed"/>
              <a:ea typeface="Fira Sans Extra Condensed"/>
              <a:cs typeface="Fira Sans Extra Condensed"/>
              <a:sym typeface="Fira Sans Extra Condensed"/>
            </a:endParaRPr>
          </a:p>
        </p:txBody>
      </p:sp>
      <p:sp>
        <p:nvSpPr>
          <p:cNvPr id="3853" name="Google Shape;3853;p53">
            <a:extLst>
              <a:ext uri="{FF2B5EF4-FFF2-40B4-BE49-F238E27FC236}">
                <a16:creationId xmlns:a16="http://schemas.microsoft.com/office/drawing/2014/main" id="{2A229973-FA90-C61B-3CF8-CDE9779680FF}"/>
              </a:ext>
            </a:extLst>
          </p:cNvPr>
          <p:cNvSpPr txBox="1">
            <a:spLocks noGrp="1"/>
          </p:cNvSpPr>
          <p:nvPr>
            <p:ph type="body" idx="1"/>
          </p:nvPr>
        </p:nvSpPr>
        <p:spPr>
          <a:xfrm>
            <a:off x="0" y="534807"/>
            <a:ext cx="658800" cy="521200"/>
          </a:xfrm>
          <a:prstGeom prst="rect">
            <a:avLst/>
          </a:prstGeom>
        </p:spPr>
        <p:txBody>
          <a:bodyPr spcFirstLastPara="1" vert="horz" wrap="square" lIns="121900" tIns="121900" rIns="121900" bIns="121900" rtlCol="0" anchor="t" anchorCtr="0">
            <a:noAutofit/>
          </a:bodyPr>
          <a:lstStyle/>
          <a:p>
            <a:pPr marL="0" indent="0" algn="ctr">
              <a:spcAft>
                <a:spcPts val="2133"/>
              </a:spcAft>
              <a:buNone/>
            </a:pPr>
            <a:endParaRPr sz="2133" b="1" dirty="0">
              <a:solidFill>
                <a:schemeClr val="bg1"/>
              </a:solidFill>
              <a:latin typeface="Fira Sans Extra Condensed"/>
              <a:ea typeface="Fira Sans Extra Condensed"/>
              <a:cs typeface="Fira Sans Extra Condensed"/>
              <a:sym typeface="Fira Sans Extra Condensed"/>
            </a:endParaRPr>
          </a:p>
        </p:txBody>
      </p:sp>
      <p:sp>
        <p:nvSpPr>
          <p:cNvPr id="3854" name="Google Shape;3854;p53">
            <a:extLst>
              <a:ext uri="{FF2B5EF4-FFF2-40B4-BE49-F238E27FC236}">
                <a16:creationId xmlns:a16="http://schemas.microsoft.com/office/drawing/2014/main" id="{74B4A9D6-782A-57B9-9988-715283CF7249}"/>
              </a:ext>
            </a:extLst>
          </p:cNvPr>
          <p:cNvSpPr txBox="1"/>
          <p:nvPr/>
        </p:nvSpPr>
        <p:spPr>
          <a:xfrm>
            <a:off x="6549189" y="2920669"/>
            <a:ext cx="777200" cy="521200"/>
          </a:xfrm>
          <a:prstGeom prst="rect">
            <a:avLst/>
          </a:prstGeom>
          <a:noFill/>
          <a:ln>
            <a:noFill/>
          </a:ln>
        </p:spPr>
        <p:txBody>
          <a:bodyPr spcFirstLastPara="1" wrap="square" lIns="121900" tIns="121900" rIns="121900" bIns="121900" anchor="t" anchorCtr="0">
            <a:noAutofit/>
          </a:bodyPr>
          <a:lstStyle/>
          <a:p>
            <a:pPr algn="ctr">
              <a:lnSpc>
                <a:spcPct val="115000"/>
              </a:lnSpc>
              <a:spcAft>
                <a:spcPts val="2133"/>
              </a:spcAft>
            </a:pPr>
            <a:endParaRPr sz="2133" b="1" dirty="0">
              <a:solidFill>
                <a:schemeClr val="dk2"/>
              </a:solidFill>
              <a:latin typeface="Fira Sans Extra Condensed"/>
              <a:ea typeface="Fira Sans Extra Condensed"/>
              <a:cs typeface="Fira Sans Extra Condensed"/>
              <a:sym typeface="Fira Sans Extra Condensed"/>
            </a:endParaRPr>
          </a:p>
        </p:txBody>
      </p:sp>
      <p:sp>
        <p:nvSpPr>
          <p:cNvPr id="3855" name="Google Shape;3855;p53">
            <a:extLst>
              <a:ext uri="{FF2B5EF4-FFF2-40B4-BE49-F238E27FC236}">
                <a16:creationId xmlns:a16="http://schemas.microsoft.com/office/drawing/2014/main" id="{49E41A22-BF6F-5A02-0159-741E682E6165}"/>
              </a:ext>
            </a:extLst>
          </p:cNvPr>
          <p:cNvSpPr txBox="1"/>
          <p:nvPr/>
        </p:nvSpPr>
        <p:spPr>
          <a:xfrm>
            <a:off x="6420123" y="4423403"/>
            <a:ext cx="777200" cy="521200"/>
          </a:xfrm>
          <a:prstGeom prst="rect">
            <a:avLst/>
          </a:prstGeom>
          <a:noFill/>
          <a:ln>
            <a:noFill/>
          </a:ln>
        </p:spPr>
        <p:txBody>
          <a:bodyPr spcFirstLastPara="1" wrap="square" lIns="0" tIns="121900" rIns="121900" bIns="121900" anchor="t" anchorCtr="0">
            <a:noAutofit/>
          </a:bodyPr>
          <a:lstStyle/>
          <a:p>
            <a:pPr algn="ctr">
              <a:lnSpc>
                <a:spcPct val="115000"/>
              </a:lnSpc>
              <a:spcAft>
                <a:spcPts val="2133"/>
              </a:spcAft>
            </a:pPr>
            <a:endParaRPr sz="2133" b="1" dirty="0">
              <a:solidFill>
                <a:schemeClr val="accent3"/>
              </a:solidFill>
              <a:latin typeface="Fira Sans Extra Condensed"/>
              <a:ea typeface="Fira Sans Extra Condensed"/>
              <a:cs typeface="Fira Sans Extra Condensed"/>
              <a:sym typeface="Fira Sans Extra Condensed"/>
            </a:endParaRPr>
          </a:p>
        </p:txBody>
      </p:sp>
      <p:graphicFrame>
        <p:nvGraphicFramePr>
          <p:cNvPr id="3" name="Chart 2">
            <a:extLst>
              <a:ext uri="{FF2B5EF4-FFF2-40B4-BE49-F238E27FC236}">
                <a16:creationId xmlns:a16="http://schemas.microsoft.com/office/drawing/2014/main" id="{CF41D50C-2D16-45CE-1287-3DB8BF5B557B}"/>
              </a:ext>
            </a:extLst>
          </p:cNvPr>
          <p:cNvGraphicFramePr>
            <a:graphicFrameLocks/>
          </p:cNvGraphicFramePr>
          <p:nvPr>
            <p:extLst>
              <p:ext uri="{D42A27DB-BD31-4B8C-83A1-F6EECF244321}">
                <p14:modId xmlns:p14="http://schemas.microsoft.com/office/powerpoint/2010/main" val="349603436"/>
              </p:ext>
            </p:extLst>
          </p:nvPr>
        </p:nvGraphicFramePr>
        <p:xfrm>
          <a:off x="658800" y="1036377"/>
          <a:ext cx="7583363" cy="4858551"/>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2971FD41-7458-4DC0-B03C-9A860A3DE3C8}"/>
              </a:ext>
            </a:extLst>
          </p:cNvPr>
          <p:cNvSpPr txBox="1"/>
          <p:nvPr/>
        </p:nvSpPr>
        <p:spPr>
          <a:xfrm>
            <a:off x="8752805" y="1295083"/>
            <a:ext cx="2958084" cy="1815882"/>
          </a:xfrm>
          <a:prstGeom prst="rect">
            <a:avLst/>
          </a:prstGeom>
          <a:noFill/>
        </p:spPr>
        <p:txBody>
          <a:bodyPr wrap="square">
            <a:spAutoFit/>
          </a:bodyPr>
          <a:lstStyle/>
          <a:p>
            <a:r>
              <a:rPr lang="en-US" sz="1600" b="1" dirty="0"/>
              <a:t>Peak day: </a:t>
            </a:r>
            <a:r>
              <a:rPr lang="en-US" sz="1600" dirty="0"/>
              <a:t>Thursday (~17,000 sales)</a:t>
            </a:r>
          </a:p>
          <a:p>
            <a:r>
              <a:rPr lang="en-US" sz="1600" b="1" dirty="0"/>
              <a:t>Lowest day: </a:t>
            </a:r>
            <a:r>
              <a:rPr lang="en-US" sz="1600" dirty="0"/>
              <a:t>Saturday (~15,900 sales)</a:t>
            </a:r>
          </a:p>
          <a:p>
            <a:r>
              <a:rPr lang="en-US" sz="1600" b="1" dirty="0"/>
              <a:t>Pattern: </a:t>
            </a:r>
            <a:r>
              <a:rPr lang="en-US" sz="1600" dirty="0"/>
              <a:t>Stronger sales midweek, weaker at the weekend</a:t>
            </a:r>
            <a:endParaRPr lang="en-ZA" sz="1600" dirty="0"/>
          </a:p>
        </p:txBody>
      </p:sp>
    </p:spTree>
    <p:extLst>
      <p:ext uri="{BB962C8B-B14F-4D97-AF65-F5344CB8AC3E}">
        <p14:creationId xmlns:p14="http://schemas.microsoft.com/office/powerpoint/2010/main" val="513945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79">
          <a:extLst>
            <a:ext uri="{FF2B5EF4-FFF2-40B4-BE49-F238E27FC236}">
              <a16:creationId xmlns:a16="http://schemas.microsoft.com/office/drawing/2014/main" id="{E7BEB77C-BDDC-2A45-5896-05D781A9F17B}"/>
            </a:ext>
          </a:extLst>
        </p:cNvPr>
        <p:cNvGrpSpPr/>
        <p:nvPr/>
      </p:nvGrpSpPr>
      <p:grpSpPr>
        <a:xfrm>
          <a:off x="0" y="0"/>
          <a:ext cx="0" cy="0"/>
          <a:chOff x="0" y="0"/>
          <a:chExt cx="0" cy="0"/>
        </a:xfrm>
      </p:grpSpPr>
      <p:grpSp>
        <p:nvGrpSpPr>
          <p:cNvPr id="2581" name="Google Shape;2581;p40">
            <a:extLst>
              <a:ext uri="{FF2B5EF4-FFF2-40B4-BE49-F238E27FC236}">
                <a16:creationId xmlns:a16="http://schemas.microsoft.com/office/drawing/2014/main" id="{575006F6-54F8-E7FF-FF20-1E9F84D98B89}"/>
              </a:ext>
            </a:extLst>
          </p:cNvPr>
          <p:cNvGrpSpPr/>
          <p:nvPr/>
        </p:nvGrpSpPr>
        <p:grpSpPr>
          <a:xfrm>
            <a:off x="1934242" y="1329067"/>
            <a:ext cx="2031452" cy="1051283"/>
            <a:chOff x="2796475" y="996800"/>
            <a:chExt cx="1523589" cy="788462"/>
          </a:xfrm>
        </p:grpSpPr>
        <p:sp>
          <p:nvSpPr>
            <p:cNvPr id="2582" name="Google Shape;2582;p40">
              <a:extLst>
                <a:ext uri="{FF2B5EF4-FFF2-40B4-BE49-F238E27FC236}">
                  <a16:creationId xmlns:a16="http://schemas.microsoft.com/office/drawing/2014/main" id="{7F9629AF-D1A8-FD26-9C22-603A4A7C6A6F}"/>
                </a:ext>
              </a:extLst>
            </p:cNvPr>
            <p:cNvSpPr/>
            <p:nvPr/>
          </p:nvSpPr>
          <p:spPr>
            <a:xfrm>
              <a:off x="2796475" y="996800"/>
              <a:ext cx="1523589" cy="788462"/>
            </a:xfrm>
            <a:custGeom>
              <a:avLst/>
              <a:gdLst/>
              <a:ahLst/>
              <a:cxnLst/>
              <a:rect l="l" t="t" r="r" b="b"/>
              <a:pathLst>
                <a:path w="23276" h="11955" extrusionOk="0">
                  <a:moveTo>
                    <a:pt x="1" y="1"/>
                  </a:moveTo>
                  <a:lnTo>
                    <a:pt x="1" y="7736"/>
                  </a:lnTo>
                  <a:lnTo>
                    <a:pt x="11637" y="11954"/>
                  </a:lnTo>
                  <a:lnTo>
                    <a:pt x="23276" y="7736"/>
                  </a:lnTo>
                  <a:lnTo>
                    <a:pt x="23276"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2583" name="Google Shape;2583;p40">
              <a:extLst>
                <a:ext uri="{FF2B5EF4-FFF2-40B4-BE49-F238E27FC236}">
                  <a16:creationId xmlns:a16="http://schemas.microsoft.com/office/drawing/2014/main" id="{9816B251-9970-3BC7-63BE-2998E9D05C1C}"/>
                </a:ext>
              </a:extLst>
            </p:cNvPr>
            <p:cNvGrpSpPr/>
            <p:nvPr/>
          </p:nvGrpSpPr>
          <p:grpSpPr>
            <a:xfrm>
              <a:off x="3413453" y="1186973"/>
              <a:ext cx="289712" cy="220789"/>
              <a:chOff x="1573043" y="2546624"/>
              <a:chExt cx="827277" cy="630645"/>
            </a:xfrm>
          </p:grpSpPr>
          <p:sp>
            <p:nvSpPr>
              <p:cNvPr id="2584" name="Google Shape;2584;p40">
                <a:extLst>
                  <a:ext uri="{FF2B5EF4-FFF2-40B4-BE49-F238E27FC236}">
                    <a16:creationId xmlns:a16="http://schemas.microsoft.com/office/drawing/2014/main" id="{068574A1-08A4-0660-DDDE-4988952A365B}"/>
                  </a:ext>
                </a:extLst>
              </p:cNvPr>
              <p:cNvSpPr/>
              <p:nvPr/>
            </p:nvSpPr>
            <p:spPr>
              <a:xfrm>
                <a:off x="1662579" y="2546624"/>
                <a:ext cx="568459" cy="568181"/>
              </a:xfrm>
              <a:custGeom>
                <a:avLst/>
                <a:gdLst/>
                <a:ahLst/>
                <a:cxnLst/>
                <a:rect l="l" t="t" r="r" b="b"/>
                <a:pathLst>
                  <a:path w="3949" h="3947" extrusionOk="0">
                    <a:moveTo>
                      <a:pt x="1" y="0"/>
                    </a:moveTo>
                    <a:lnTo>
                      <a:pt x="1" y="1973"/>
                    </a:lnTo>
                    <a:cubicBezTo>
                      <a:pt x="1" y="3063"/>
                      <a:pt x="885" y="3947"/>
                      <a:pt x="1975" y="3947"/>
                    </a:cubicBezTo>
                    <a:cubicBezTo>
                      <a:pt x="3064" y="3947"/>
                      <a:pt x="3948" y="3063"/>
                      <a:pt x="3948" y="1973"/>
                    </a:cubicBezTo>
                    <a:lnTo>
                      <a:pt x="3948"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85" name="Google Shape;2585;p40">
                <a:extLst>
                  <a:ext uri="{FF2B5EF4-FFF2-40B4-BE49-F238E27FC236}">
                    <a16:creationId xmlns:a16="http://schemas.microsoft.com/office/drawing/2014/main" id="{20EF6F8C-42C8-315D-BC08-9A6E51A7D0BD}"/>
                  </a:ext>
                </a:extLst>
              </p:cNvPr>
              <p:cNvSpPr/>
              <p:nvPr/>
            </p:nvSpPr>
            <p:spPr>
              <a:xfrm>
                <a:off x="1573043" y="3083412"/>
                <a:ext cx="747388" cy="93857"/>
              </a:xfrm>
              <a:custGeom>
                <a:avLst/>
                <a:gdLst/>
                <a:ahLst/>
                <a:cxnLst/>
                <a:rect l="l" t="t" r="r" b="b"/>
                <a:pathLst>
                  <a:path w="5192" h="652" extrusionOk="0">
                    <a:moveTo>
                      <a:pt x="1" y="1"/>
                    </a:moveTo>
                    <a:lnTo>
                      <a:pt x="587" y="652"/>
                    </a:lnTo>
                    <a:lnTo>
                      <a:pt x="4606" y="652"/>
                    </a:lnTo>
                    <a:lnTo>
                      <a:pt x="5191"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86" name="Google Shape;2586;p40">
                <a:extLst>
                  <a:ext uri="{FF2B5EF4-FFF2-40B4-BE49-F238E27FC236}">
                    <a16:creationId xmlns:a16="http://schemas.microsoft.com/office/drawing/2014/main" id="{6062B7B5-9658-0801-CE60-123A2C39450E}"/>
                  </a:ext>
                </a:extLst>
              </p:cNvPr>
              <p:cNvSpPr/>
              <p:nvPr/>
            </p:nvSpPr>
            <p:spPr>
              <a:xfrm>
                <a:off x="2017412" y="2603484"/>
                <a:ext cx="382907" cy="324469"/>
              </a:xfrm>
              <a:custGeom>
                <a:avLst/>
                <a:gdLst/>
                <a:ahLst/>
                <a:cxnLst/>
                <a:rect l="l" t="t" r="r" b="b"/>
                <a:pathLst>
                  <a:path w="2660" h="2254" extrusionOk="0">
                    <a:moveTo>
                      <a:pt x="1330" y="468"/>
                    </a:moveTo>
                    <a:cubicBezTo>
                      <a:pt x="2189" y="468"/>
                      <a:pt x="2189" y="731"/>
                      <a:pt x="2189" y="1126"/>
                    </a:cubicBezTo>
                    <a:cubicBezTo>
                      <a:pt x="2189" y="1289"/>
                      <a:pt x="2189" y="1783"/>
                      <a:pt x="1330" y="1783"/>
                    </a:cubicBezTo>
                    <a:cubicBezTo>
                      <a:pt x="856" y="1783"/>
                      <a:pt x="470" y="1489"/>
                      <a:pt x="470" y="1126"/>
                    </a:cubicBezTo>
                    <a:cubicBezTo>
                      <a:pt x="470" y="764"/>
                      <a:pt x="855" y="468"/>
                      <a:pt x="1330" y="468"/>
                    </a:cubicBezTo>
                    <a:close/>
                    <a:moveTo>
                      <a:pt x="1330" y="0"/>
                    </a:moveTo>
                    <a:cubicBezTo>
                      <a:pt x="597" y="0"/>
                      <a:pt x="1" y="505"/>
                      <a:pt x="1" y="1127"/>
                    </a:cubicBezTo>
                    <a:cubicBezTo>
                      <a:pt x="1" y="1749"/>
                      <a:pt x="597" y="2253"/>
                      <a:pt x="1330" y="2253"/>
                    </a:cubicBezTo>
                    <a:cubicBezTo>
                      <a:pt x="2529" y="2253"/>
                      <a:pt x="2659" y="1465"/>
                      <a:pt x="2659" y="1127"/>
                    </a:cubicBezTo>
                    <a:cubicBezTo>
                      <a:pt x="2659" y="451"/>
                      <a:pt x="2432" y="0"/>
                      <a:pt x="1330"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sp>
        <p:nvSpPr>
          <p:cNvPr id="2587" name="Google Shape;2587;p40">
            <a:extLst>
              <a:ext uri="{FF2B5EF4-FFF2-40B4-BE49-F238E27FC236}">
                <a16:creationId xmlns:a16="http://schemas.microsoft.com/office/drawing/2014/main" id="{ACC1C9F2-9D04-A189-B131-0D5696441731}"/>
              </a:ext>
            </a:extLst>
          </p:cNvPr>
          <p:cNvSpPr txBox="1"/>
          <p:nvPr/>
        </p:nvSpPr>
        <p:spPr>
          <a:xfrm>
            <a:off x="415600" y="390167"/>
            <a:ext cx="11360800" cy="763600"/>
          </a:xfrm>
          <a:prstGeom prst="rect">
            <a:avLst/>
          </a:prstGeom>
          <a:noFill/>
          <a:ln>
            <a:noFill/>
          </a:ln>
        </p:spPr>
        <p:txBody>
          <a:bodyPr spcFirstLastPara="1" wrap="square" lIns="121900" tIns="121900" rIns="121900" bIns="121900" anchor="t" anchorCtr="0">
            <a:noAutofit/>
          </a:bodyPr>
          <a:lstStyle/>
          <a:p>
            <a:pPr algn="ctr" defTabSz="1219170">
              <a:buClr>
                <a:srgbClr val="000000"/>
              </a:buClr>
              <a:buSzPts val="1100"/>
            </a:pPr>
            <a:r>
              <a:rPr lang="en" sz="3733" b="1" kern="0" dirty="0">
                <a:solidFill>
                  <a:srgbClr val="000000"/>
                </a:solidFill>
                <a:latin typeface="Fira Sans Extra Condensed"/>
                <a:ea typeface="Fira Sans Extra Condensed"/>
                <a:cs typeface="Fira Sans Extra Condensed"/>
                <a:sym typeface="Fira Sans Extra Condensed"/>
              </a:rPr>
              <a:t>RECOMMENDATIONS</a:t>
            </a:r>
            <a:endParaRPr sz="3733" b="1" kern="0" dirty="0">
              <a:solidFill>
                <a:srgbClr val="000000"/>
              </a:solidFill>
              <a:latin typeface="Fira Sans Extra Condensed"/>
              <a:ea typeface="Fira Sans Extra Condensed"/>
              <a:cs typeface="Fira Sans Extra Condensed"/>
              <a:sym typeface="Fira Sans Extra Condensed"/>
            </a:endParaRPr>
          </a:p>
          <a:p>
            <a:pPr algn="ctr" defTabSz="1219170">
              <a:buClr>
                <a:srgbClr val="000000"/>
              </a:buClr>
            </a:pPr>
            <a:endParaRPr sz="3733" b="1" kern="0" dirty="0">
              <a:solidFill>
                <a:srgbClr val="000000"/>
              </a:solidFill>
              <a:latin typeface="Fira Sans Extra Condensed"/>
              <a:ea typeface="Fira Sans Extra Condensed"/>
              <a:cs typeface="Fira Sans Extra Condensed"/>
              <a:sym typeface="Fira Sans Extra Condensed"/>
            </a:endParaRPr>
          </a:p>
        </p:txBody>
      </p:sp>
      <p:grpSp>
        <p:nvGrpSpPr>
          <p:cNvPr id="2588" name="Google Shape;2588;p40">
            <a:extLst>
              <a:ext uri="{FF2B5EF4-FFF2-40B4-BE49-F238E27FC236}">
                <a16:creationId xmlns:a16="http://schemas.microsoft.com/office/drawing/2014/main" id="{26D8CD1A-D04A-875F-7D28-6694130C09EA}"/>
              </a:ext>
            </a:extLst>
          </p:cNvPr>
          <p:cNvGrpSpPr/>
          <p:nvPr/>
        </p:nvGrpSpPr>
        <p:grpSpPr>
          <a:xfrm>
            <a:off x="8209042" y="1329067"/>
            <a:ext cx="2031452" cy="1051283"/>
            <a:chOff x="6591261" y="996800"/>
            <a:chExt cx="1523589" cy="788462"/>
          </a:xfrm>
        </p:grpSpPr>
        <p:sp>
          <p:nvSpPr>
            <p:cNvPr id="2589" name="Google Shape;2589;p40">
              <a:extLst>
                <a:ext uri="{FF2B5EF4-FFF2-40B4-BE49-F238E27FC236}">
                  <a16:creationId xmlns:a16="http://schemas.microsoft.com/office/drawing/2014/main" id="{D2A34802-2F2D-7F90-02C7-427175BBAD3A}"/>
                </a:ext>
              </a:extLst>
            </p:cNvPr>
            <p:cNvSpPr/>
            <p:nvPr/>
          </p:nvSpPr>
          <p:spPr>
            <a:xfrm>
              <a:off x="6591261" y="996800"/>
              <a:ext cx="1523589" cy="788462"/>
            </a:xfrm>
            <a:custGeom>
              <a:avLst/>
              <a:gdLst/>
              <a:ahLst/>
              <a:cxnLst/>
              <a:rect l="l" t="t" r="r" b="b"/>
              <a:pathLst>
                <a:path w="23276" h="11955" extrusionOk="0">
                  <a:moveTo>
                    <a:pt x="1" y="1"/>
                  </a:moveTo>
                  <a:lnTo>
                    <a:pt x="1" y="7736"/>
                  </a:lnTo>
                  <a:lnTo>
                    <a:pt x="11637" y="11954"/>
                  </a:lnTo>
                  <a:lnTo>
                    <a:pt x="23276" y="7736"/>
                  </a:lnTo>
                  <a:lnTo>
                    <a:pt x="23276" y="1"/>
                  </a:ln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2590" name="Google Shape;2590;p40">
              <a:extLst>
                <a:ext uri="{FF2B5EF4-FFF2-40B4-BE49-F238E27FC236}">
                  <a16:creationId xmlns:a16="http://schemas.microsoft.com/office/drawing/2014/main" id="{5387B80F-5D77-7FC2-992F-FF04E1E24DE9}"/>
                </a:ext>
              </a:extLst>
            </p:cNvPr>
            <p:cNvGrpSpPr/>
            <p:nvPr/>
          </p:nvGrpSpPr>
          <p:grpSpPr>
            <a:xfrm>
              <a:off x="7251119" y="1089812"/>
              <a:ext cx="203857" cy="415163"/>
              <a:chOff x="6723527" y="1812193"/>
              <a:chExt cx="673686" cy="1371985"/>
            </a:xfrm>
          </p:grpSpPr>
          <p:sp>
            <p:nvSpPr>
              <p:cNvPr id="2591" name="Google Shape;2591;p40">
                <a:extLst>
                  <a:ext uri="{FF2B5EF4-FFF2-40B4-BE49-F238E27FC236}">
                    <a16:creationId xmlns:a16="http://schemas.microsoft.com/office/drawing/2014/main" id="{71052CEA-D142-539A-8F0D-541204D091ED}"/>
                  </a:ext>
                </a:extLst>
              </p:cNvPr>
              <p:cNvSpPr/>
              <p:nvPr/>
            </p:nvSpPr>
            <p:spPr>
              <a:xfrm>
                <a:off x="7004227" y="2288235"/>
                <a:ext cx="89969" cy="478354"/>
              </a:xfrm>
              <a:custGeom>
                <a:avLst/>
                <a:gdLst/>
                <a:ahLst/>
                <a:cxnLst/>
                <a:rect l="l" t="t" r="r" b="b"/>
                <a:pathLst>
                  <a:path w="625" h="3323" extrusionOk="0">
                    <a:moveTo>
                      <a:pt x="242" y="1"/>
                    </a:moveTo>
                    <a:cubicBezTo>
                      <a:pt x="130" y="1526"/>
                      <a:pt x="9" y="3173"/>
                      <a:pt x="1" y="3295"/>
                    </a:cubicBezTo>
                    <a:lnTo>
                      <a:pt x="381" y="3323"/>
                    </a:lnTo>
                    <a:cubicBezTo>
                      <a:pt x="385" y="3292"/>
                      <a:pt x="508" y="1576"/>
                      <a:pt x="625"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2592" name="Google Shape;2592;p40">
                <a:extLst>
                  <a:ext uri="{FF2B5EF4-FFF2-40B4-BE49-F238E27FC236}">
                    <a16:creationId xmlns:a16="http://schemas.microsoft.com/office/drawing/2014/main" id="{B3F8F0DE-06D0-86CB-BC30-C7CBA674ADF7}"/>
                  </a:ext>
                </a:extLst>
              </p:cNvPr>
              <p:cNvGrpSpPr/>
              <p:nvPr/>
            </p:nvGrpSpPr>
            <p:grpSpPr>
              <a:xfrm>
                <a:off x="6723527" y="1812193"/>
                <a:ext cx="673686" cy="1371985"/>
                <a:chOff x="6723527" y="1812193"/>
                <a:chExt cx="673686" cy="1371985"/>
              </a:xfrm>
            </p:grpSpPr>
            <p:sp>
              <p:nvSpPr>
                <p:cNvPr id="2593" name="Google Shape;2593;p40">
                  <a:extLst>
                    <a:ext uri="{FF2B5EF4-FFF2-40B4-BE49-F238E27FC236}">
                      <a16:creationId xmlns:a16="http://schemas.microsoft.com/office/drawing/2014/main" id="{7461A56E-10F0-04B2-E87A-EEF95DB77D97}"/>
                    </a:ext>
                  </a:extLst>
                </p:cNvPr>
                <p:cNvSpPr/>
                <p:nvPr/>
              </p:nvSpPr>
              <p:spPr>
                <a:xfrm>
                  <a:off x="6772038" y="2282477"/>
                  <a:ext cx="577240" cy="857957"/>
                </a:xfrm>
                <a:custGeom>
                  <a:avLst/>
                  <a:gdLst/>
                  <a:ahLst/>
                  <a:cxnLst/>
                  <a:rect l="l" t="t" r="r" b="b"/>
                  <a:pathLst>
                    <a:path w="4010" h="5960" extrusionOk="0">
                      <a:moveTo>
                        <a:pt x="0" y="1"/>
                      </a:moveTo>
                      <a:lnTo>
                        <a:pt x="35" y="314"/>
                      </a:lnTo>
                      <a:lnTo>
                        <a:pt x="135" y="1221"/>
                      </a:lnTo>
                      <a:lnTo>
                        <a:pt x="469" y="4238"/>
                      </a:lnTo>
                      <a:lnTo>
                        <a:pt x="490" y="4445"/>
                      </a:lnTo>
                      <a:lnTo>
                        <a:pt x="658" y="5960"/>
                      </a:lnTo>
                      <a:lnTo>
                        <a:pt x="3350" y="5960"/>
                      </a:lnTo>
                      <a:lnTo>
                        <a:pt x="3518" y="4445"/>
                      </a:lnTo>
                      <a:lnTo>
                        <a:pt x="3541" y="4238"/>
                      </a:lnTo>
                      <a:lnTo>
                        <a:pt x="3873" y="1221"/>
                      </a:lnTo>
                      <a:lnTo>
                        <a:pt x="3974" y="314"/>
                      </a:lnTo>
                      <a:lnTo>
                        <a:pt x="4009"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94" name="Google Shape;2594;p40">
                  <a:extLst>
                    <a:ext uri="{FF2B5EF4-FFF2-40B4-BE49-F238E27FC236}">
                      <a16:creationId xmlns:a16="http://schemas.microsoft.com/office/drawing/2014/main" id="{6BADF995-D102-F540-B033-88804E3DEC9A}"/>
                    </a:ext>
                  </a:extLst>
                </p:cNvPr>
                <p:cNvSpPr/>
                <p:nvPr/>
              </p:nvSpPr>
              <p:spPr>
                <a:xfrm>
                  <a:off x="6882735" y="3116376"/>
                  <a:ext cx="355557" cy="67802"/>
                </a:xfrm>
                <a:custGeom>
                  <a:avLst/>
                  <a:gdLst/>
                  <a:ahLst/>
                  <a:cxnLst/>
                  <a:rect l="l" t="t" r="r" b="b"/>
                  <a:pathLst>
                    <a:path w="2470" h="471" extrusionOk="0">
                      <a:moveTo>
                        <a:pt x="1" y="0"/>
                      </a:moveTo>
                      <a:lnTo>
                        <a:pt x="1" y="471"/>
                      </a:lnTo>
                      <a:lnTo>
                        <a:pt x="2470" y="471"/>
                      </a:lnTo>
                      <a:lnTo>
                        <a:pt x="2470"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95" name="Google Shape;2595;p40">
                  <a:extLst>
                    <a:ext uri="{FF2B5EF4-FFF2-40B4-BE49-F238E27FC236}">
                      <a16:creationId xmlns:a16="http://schemas.microsoft.com/office/drawing/2014/main" id="{0C768869-056C-2B81-4A21-E35B0B729931}"/>
                    </a:ext>
                  </a:extLst>
                </p:cNvPr>
                <p:cNvSpPr/>
                <p:nvPr/>
              </p:nvSpPr>
              <p:spPr>
                <a:xfrm>
                  <a:off x="6823284" y="2282477"/>
                  <a:ext cx="470860" cy="610071"/>
                </a:xfrm>
                <a:custGeom>
                  <a:avLst/>
                  <a:gdLst/>
                  <a:ahLst/>
                  <a:cxnLst/>
                  <a:rect l="l" t="t" r="r" b="b"/>
                  <a:pathLst>
                    <a:path w="3271" h="4238" extrusionOk="0">
                      <a:moveTo>
                        <a:pt x="0" y="1"/>
                      </a:moveTo>
                      <a:lnTo>
                        <a:pt x="28" y="314"/>
                      </a:lnTo>
                      <a:lnTo>
                        <a:pt x="110" y="1221"/>
                      </a:lnTo>
                      <a:lnTo>
                        <a:pt x="381" y="4238"/>
                      </a:lnTo>
                      <a:lnTo>
                        <a:pt x="2888" y="4238"/>
                      </a:lnTo>
                      <a:lnTo>
                        <a:pt x="3161" y="1221"/>
                      </a:lnTo>
                      <a:lnTo>
                        <a:pt x="3243" y="314"/>
                      </a:lnTo>
                      <a:lnTo>
                        <a:pt x="3270"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96" name="Google Shape;2596;p40">
                  <a:extLst>
                    <a:ext uri="{FF2B5EF4-FFF2-40B4-BE49-F238E27FC236}">
                      <a16:creationId xmlns:a16="http://schemas.microsoft.com/office/drawing/2014/main" id="{32D3B002-9286-6C50-EC51-B029ED46979D}"/>
                    </a:ext>
                  </a:extLst>
                </p:cNvPr>
                <p:cNvSpPr/>
                <p:nvPr/>
              </p:nvSpPr>
              <p:spPr>
                <a:xfrm>
                  <a:off x="7038775" y="1812193"/>
                  <a:ext cx="323744" cy="476339"/>
                </a:xfrm>
                <a:custGeom>
                  <a:avLst/>
                  <a:gdLst/>
                  <a:ahLst/>
                  <a:cxnLst/>
                  <a:rect l="l" t="t" r="r" b="b"/>
                  <a:pathLst>
                    <a:path w="2249" h="3309" extrusionOk="0">
                      <a:moveTo>
                        <a:pt x="1114" y="0"/>
                      </a:moveTo>
                      <a:cubicBezTo>
                        <a:pt x="780" y="0"/>
                        <a:pt x="251" y="145"/>
                        <a:pt x="198" y="714"/>
                      </a:cubicBezTo>
                      <a:cubicBezTo>
                        <a:pt x="178" y="912"/>
                        <a:pt x="93" y="2071"/>
                        <a:pt x="0" y="3309"/>
                      </a:cubicBezTo>
                      <a:lnTo>
                        <a:pt x="383" y="3309"/>
                      </a:lnTo>
                      <a:cubicBezTo>
                        <a:pt x="473" y="2082"/>
                        <a:pt x="558" y="943"/>
                        <a:pt x="576" y="750"/>
                      </a:cubicBezTo>
                      <a:cubicBezTo>
                        <a:pt x="608" y="413"/>
                        <a:pt x="977" y="382"/>
                        <a:pt x="1119" y="382"/>
                      </a:cubicBezTo>
                      <a:cubicBezTo>
                        <a:pt x="1143" y="382"/>
                        <a:pt x="1161" y="383"/>
                        <a:pt x="1169" y="383"/>
                      </a:cubicBezTo>
                      <a:lnTo>
                        <a:pt x="1181" y="383"/>
                      </a:lnTo>
                      <a:lnTo>
                        <a:pt x="2244" y="396"/>
                      </a:lnTo>
                      <a:lnTo>
                        <a:pt x="2248" y="14"/>
                      </a:lnTo>
                      <a:lnTo>
                        <a:pt x="1191" y="3"/>
                      </a:lnTo>
                      <a:cubicBezTo>
                        <a:pt x="1167" y="1"/>
                        <a:pt x="1141" y="0"/>
                        <a:pt x="1114"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97" name="Google Shape;2597;p40">
                  <a:extLst>
                    <a:ext uri="{FF2B5EF4-FFF2-40B4-BE49-F238E27FC236}">
                      <a16:creationId xmlns:a16="http://schemas.microsoft.com/office/drawing/2014/main" id="{A16C11ED-D325-F6A0-CD23-72675488E129}"/>
                    </a:ext>
                  </a:extLst>
                </p:cNvPr>
                <p:cNvSpPr/>
                <p:nvPr/>
              </p:nvSpPr>
              <p:spPr>
                <a:xfrm>
                  <a:off x="6723527" y="1983925"/>
                  <a:ext cx="673686" cy="343759"/>
                </a:xfrm>
                <a:custGeom>
                  <a:avLst/>
                  <a:gdLst/>
                  <a:ahLst/>
                  <a:cxnLst/>
                  <a:rect l="l" t="t" r="r" b="b"/>
                  <a:pathLst>
                    <a:path w="4680" h="2388" extrusionOk="0">
                      <a:moveTo>
                        <a:pt x="2342" y="1"/>
                      </a:moveTo>
                      <a:cubicBezTo>
                        <a:pt x="1309" y="1"/>
                        <a:pt x="462" y="783"/>
                        <a:pt x="357" y="1787"/>
                      </a:cubicBezTo>
                      <a:lnTo>
                        <a:pt x="1" y="1787"/>
                      </a:lnTo>
                      <a:lnTo>
                        <a:pt x="1" y="2388"/>
                      </a:lnTo>
                      <a:lnTo>
                        <a:pt x="4680" y="2388"/>
                      </a:lnTo>
                      <a:lnTo>
                        <a:pt x="4680" y="1787"/>
                      </a:lnTo>
                      <a:lnTo>
                        <a:pt x="4326" y="1787"/>
                      </a:lnTo>
                      <a:cubicBezTo>
                        <a:pt x="4325" y="1769"/>
                        <a:pt x="4322" y="1751"/>
                        <a:pt x="4320" y="1733"/>
                      </a:cubicBezTo>
                      <a:lnTo>
                        <a:pt x="4299" y="1604"/>
                      </a:lnTo>
                      <a:cubicBezTo>
                        <a:pt x="4117" y="689"/>
                        <a:pt x="3310" y="1"/>
                        <a:pt x="2342"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grpSp>
      <p:grpSp>
        <p:nvGrpSpPr>
          <p:cNvPr id="2598" name="Google Shape;2598;p40">
            <a:extLst>
              <a:ext uri="{FF2B5EF4-FFF2-40B4-BE49-F238E27FC236}">
                <a16:creationId xmlns:a16="http://schemas.microsoft.com/office/drawing/2014/main" id="{E8A9DEB9-842F-A6DA-B549-1764168B3530}"/>
              </a:ext>
            </a:extLst>
          </p:cNvPr>
          <p:cNvGrpSpPr/>
          <p:nvPr/>
        </p:nvGrpSpPr>
        <p:grpSpPr>
          <a:xfrm>
            <a:off x="5070975" y="1329067"/>
            <a:ext cx="2031452" cy="1051283"/>
            <a:chOff x="4693868" y="996800"/>
            <a:chExt cx="1523589" cy="788462"/>
          </a:xfrm>
        </p:grpSpPr>
        <p:sp>
          <p:nvSpPr>
            <p:cNvPr id="2599" name="Google Shape;2599;p40">
              <a:extLst>
                <a:ext uri="{FF2B5EF4-FFF2-40B4-BE49-F238E27FC236}">
                  <a16:creationId xmlns:a16="http://schemas.microsoft.com/office/drawing/2014/main" id="{934B068A-11B0-862D-B77E-2B2D25A3904A}"/>
                </a:ext>
              </a:extLst>
            </p:cNvPr>
            <p:cNvSpPr/>
            <p:nvPr/>
          </p:nvSpPr>
          <p:spPr>
            <a:xfrm>
              <a:off x="4693868" y="996800"/>
              <a:ext cx="1523589" cy="788462"/>
            </a:xfrm>
            <a:custGeom>
              <a:avLst/>
              <a:gdLst/>
              <a:ahLst/>
              <a:cxnLst/>
              <a:rect l="l" t="t" r="r" b="b"/>
              <a:pathLst>
                <a:path w="23276" h="11955" extrusionOk="0">
                  <a:moveTo>
                    <a:pt x="1" y="1"/>
                  </a:moveTo>
                  <a:lnTo>
                    <a:pt x="1" y="7736"/>
                  </a:lnTo>
                  <a:lnTo>
                    <a:pt x="11637" y="11954"/>
                  </a:lnTo>
                  <a:lnTo>
                    <a:pt x="23276" y="7736"/>
                  </a:lnTo>
                  <a:lnTo>
                    <a:pt x="23276"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2600" name="Google Shape;2600;p40">
              <a:extLst>
                <a:ext uri="{FF2B5EF4-FFF2-40B4-BE49-F238E27FC236}">
                  <a16:creationId xmlns:a16="http://schemas.microsoft.com/office/drawing/2014/main" id="{59D5E790-C6F9-826C-3251-779DC535F562}"/>
                </a:ext>
              </a:extLst>
            </p:cNvPr>
            <p:cNvGrpSpPr/>
            <p:nvPr/>
          </p:nvGrpSpPr>
          <p:grpSpPr>
            <a:xfrm>
              <a:off x="5334257" y="1109809"/>
              <a:ext cx="242817" cy="375121"/>
              <a:chOff x="4213926" y="2023943"/>
              <a:chExt cx="741199" cy="1145408"/>
            </a:xfrm>
          </p:grpSpPr>
          <p:sp>
            <p:nvSpPr>
              <p:cNvPr id="2601" name="Google Shape;2601;p40">
                <a:extLst>
                  <a:ext uri="{FF2B5EF4-FFF2-40B4-BE49-F238E27FC236}">
                    <a16:creationId xmlns:a16="http://schemas.microsoft.com/office/drawing/2014/main" id="{0602FC40-C300-66F6-9344-8F2CA80E8D59}"/>
                  </a:ext>
                </a:extLst>
              </p:cNvPr>
              <p:cNvSpPr/>
              <p:nvPr/>
            </p:nvSpPr>
            <p:spPr>
              <a:xfrm>
                <a:off x="4398036" y="3094640"/>
                <a:ext cx="391400" cy="74711"/>
              </a:xfrm>
              <a:custGeom>
                <a:avLst/>
                <a:gdLst/>
                <a:ahLst/>
                <a:cxnLst/>
                <a:rect l="l" t="t" r="r" b="b"/>
                <a:pathLst>
                  <a:path w="2719" h="519" extrusionOk="0">
                    <a:moveTo>
                      <a:pt x="1" y="1"/>
                    </a:moveTo>
                    <a:lnTo>
                      <a:pt x="1" y="518"/>
                    </a:lnTo>
                    <a:lnTo>
                      <a:pt x="2718" y="518"/>
                    </a:lnTo>
                    <a:lnTo>
                      <a:pt x="2718"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2" name="Google Shape;2602;p40">
                <a:extLst>
                  <a:ext uri="{FF2B5EF4-FFF2-40B4-BE49-F238E27FC236}">
                    <a16:creationId xmlns:a16="http://schemas.microsoft.com/office/drawing/2014/main" id="{86AEBBE9-48B4-479D-3BDE-77ACE430D8DB}"/>
                  </a:ext>
                </a:extLst>
              </p:cNvPr>
              <p:cNvSpPr/>
              <p:nvPr/>
            </p:nvSpPr>
            <p:spPr>
              <a:xfrm>
                <a:off x="4348806" y="2881019"/>
                <a:ext cx="479641" cy="240257"/>
              </a:xfrm>
              <a:custGeom>
                <a:avLst/>
                <a:gdLst/>
                <a:ahLst/>
                <a:cxnLst/>
                <a:rect l="l" t="t" r="r" b="b"/>
                <a:pathLst>
                  <a:path w="3332" h="1669" extrusionOk="0">
                    <a:moveTo>
                      <a:pt x="1" y="0"/>
                    </a:moveTo>
                    <a:lnTo>
                      <a:pt x="184" y="1669"/>
                    </a:lnTo>
                    <a:lnTo>
                      <a:pt x="3147" y="1669"/>
                    </a:lnTo>
                    <a:lnTo>
                      <a:pt x="333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3" name="Google Shape;2603;p40">
                <a:extLst>
                  <a:ext uri="{FF2B5EF4-FFF2-40B4-BE49-F238E27FC236}">
                    <a16:creationId xmlns:a16="http://schemas.microsoft.com/office/drawing/2014/main" id="{F9AC95A5-8D47-800D-CE45-FD37B4B3BF8B}"/>
                  </a:ext>
                </a:extLst>
              </p:cNvPr>
              <p:cNvSpPr/>
              <p:nvPr/>
            </p:nvSpPr>
            <p:spPr>
              <a:xfrm>
                <a:off x="4271073" y="2177249"/>
                <a:ext cx="634963" cy="193472"/>
              </a:xfrm>
              <a:custGeom>
                <a:avLst/>
                <a:gdLst/>
                <a:ahLst/>
                <a:cxnLst/>
                <a:rect l="l" t="t" r="r" b="b"/>
                <a:pathLst>
                  <a:path w="4411" h="1344" extrusionOk="0">
                    <a:moveTo>
                      <a:pt x="1" y="0"/>
                    </a:moveTo>
                    <a:lnTo>
                      <a:pt x="149" y="1344"/>
                    </a:lnTo>
                    <a:lnTo>
                      <a:pt x="4262" y="1344"/>
                    </a:lnTo>
                    <a:lnTo>
                      <a:pt x="441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4" name="Google Shape;2604;p40">
                <a:extLst>
                  <a:ext uri="{FF2B5EF4-FFF2-40B4-BE49-F238E27FC236}">
                    <a16:creationId xmlns:a16="http://schemas.microsoft.com/office/drawing/2014/main" id="{256C0EB5-6F9A-FD3B-7D33-2DB2F3CC077D}"/>
                  </a:ext>
                </a:extLst>
              </p:cNvPr>
              <p:cNvSpPr/>
              <p:nvPr/>
            </p:nvSpPr>
            <p:spPr>
              <a:xfrm>
                <a:off x="4292378" y="2370574"/>
                <a:ext cx="592354" cy="510600"/>
              </a:xfrm>
              <a:custGeom>
                <a:avLst/>
                <a:gdLst/>
                <a:ahLst/>
                <a:cxnLst/>
                <a:rect l="l" t="t" r="r" b="b"/>
                <a:pathLst>
                  <a:path w="4115" h="3547" extrusionOk="0">
                    <a:moveTo>
                      <a:pt x="1" y="1"/>
                    </a:moveTo>
                    <a:lnTo>
                      <a:pt x="393" y="3546"/>
                    </a:lnTo>
                    <a:lnTo>
                      <a:pt x="3723" y="3546"/>
                    </a:lnTo>
                    <a:lnTo>
                      <a:pt x="4114"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5" name="Google Shape;2605;p40">
                <a:extLst>
                  <a:ext uri="{FF2B5EF4-FFF2-40B4-BE49-F238E27FC236}">
                    <a16:creationId xmlns:a16="http://schemas.microsoft.com/office/drawing/2014/main" id="{DD5C38E0-2368-9C06-A611-DFB0BCF94C22}"/>
                  </a:ext>
                </a:extLst>
              </p:cNvPr>
              <p:cNvSpPr/>
              <p:nvPr/>
            </p:nvSpPr>
            <p:spPr>
              <a:xfrm>
                <a:off x="4213926" y="2131761"/>
                <a:ext cx="741199" cy="95441"/>
              </a:xfrm>
              <a:custGeom>
                <a:avLst/>
                <a:gdLst/>
                <a:ahLst/>
                <a:cxnLst/>
                <a:rect l="l" t="t" r="r" b="b"/>
                <a:pathLst>
                  <a:path w="5149" h="663" extrusionOk="0">
                    <a:moveTo>
                      <a:pt x="1" y="0"/>
                    </a:moveTo>
                    <a:lnTo>
                      <a:pt x="1" y="662"/>
                    </a:lnTo>
                    <a:lnTo>
                      <a:pt x="5148" y="662"/>
                    </a:lnTo>
                    <a:lnTo>
                      <a:pt x="5148"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6" name="Google Shape;2606;p40">
                <a:extLst>
                  <a:ext uri="{FF2B5EF4-FFF2-40B4-BE49-F238E27FC236}">
                    <a16:creationId xmlns:a16="http://schemas.microsoft.com/office/drawing/2014/main" id="{4EF4E7BE-3B37-A562-AED4-EF941BFF9C1C}"/>
                  </a:ext>
                </a:extLst>
              </p:cNvPr>
              <p:cNvSpPr/>
              <p:nvPr/>
            </p:nvSpPr>
            <p:spPr>
              <a:xfrm>
                <a:off x="4271073" y="2023943"/>
                <a:ext cx="613659" cy="167993"/>
              </a:xfrm>
              <a:custGeom>
                <a:avLst/>
                <a:gdLst/>
                <a:ahLst/>
                <a:cxnLst/>
                <a:rect l="l" t="t" r="r" b="b"/>
                <a:pathLst>
                  <a:path w="4263" h="1167" extrusionOk="0">
                    <a:moveTo>
                      <a:pt x="337" y="0"/>
                    </a:moveTo>
                    <a:lnTo>
                      <a:pt x="1" y="1167"/>
                    </a:lnTo>
                    <a:lnTo>
                      <a:pt x="4262" y="1167"/>
                    </a:lnTo>
                    <a:lnTo>
                      <a:pt x="3960"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7" name="Google Shape;2607;p40">
                <a:extLst>
                  <a:ext uri="{FF2B5EF4-FFF2-40B4-BE49-F238E27FC236}">
                    <a16:creationId xmlns:a16="http://schemas.microsoft.com/office/drawing/2014/main" id="{CB5CE3A9-5B72-8DC6-1F7C-7D602B6FD341}"/>
                  </a:ext>
                </a:extLst>
              </p:cNvPr>
              <p:cNvSpPr/>
              <p:nvPr/>
            </p:nvSpPr>
            <p:spPr>
              <a:xfrm>
                <a:off x="4292378" y="2370574"/>
                <a:ext cx="592354" cy="510600"/>
              </a:xfrm>
              <a:custGeom>
                <a:avLst/>
                <a:gdLst/>
                <a:ahLst/>
                <a:cxnLst/>
                <a:rect l="l" t="t" r="r" b="b"/>
                <a:pathLst>
                  <a:path w="4115" h="3547" extrusionOk="0">
                    <a:moveTo>
                      <a:pt x="1" y="1"/>
                    </a:moveTo>
                    <a:lnTo>
                      <a:pt x="393" y="3546"/>
                    </a:lnTo>
                    <a:lnTo>
                      <a:pt x="3723" y="3546"/>
                    </a:lnTo>
                    <a:lnTo>
                      <a:pt x="4114"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8" name="Google Shape;2608;p40">
                <a:extLst>
                  <a:ext uri="{FF2B5EF4-FFF2-40B4-BE49-F238E27FC236}">
                    <a16:creationId xmlns:a16="http://schemas.microsoft.com/office/drawing/2014/main" id="{17D397D8-6F83-0022-110F-DCE918FD0C01}"/>
                  </a:ext>
                </a:extLst>
              </p:cNvPr>
              <p:cNvSpPr/>
              <p:nvPr/>
            </p:nvSpPr>
            <p:spPr>
              <a:xfrm>
                <a:off x="4468427" y="2487893"/>
                <a:ext cx="244427" cy="244143"/>
              </a:xfrm>
              <a:custGeom>
                <a:avLst/>
                <a:gdLst/>
                <a:ahLst/>
                <a:cxnLst/>
                <a:rect l="l" t="t" r="r" b="b"/>
                <a:pathLst>
                  <a:path w="1698" h="1696" extrusionOk="0">
                    <a:moveTo>
                      <a:pt x="851" y="0"/>
                    </a:moveTo>
                    <a:cubicBezTo>
                      <a:pt x="850" y="0"/>
                      <a:pt x="849" y="0"/>
                      <a:pt x="849" y="0"/>
                    </a:cubicBezTo>
                    <a:cubicBezTo>
                      <a:pt x="380" y="0"/>
                      <a:pt x="1" y="380"/>
                      <a:pt x="1" y="848"/>
                    </a:cubicBezTo>
                    <a:cubicBezTo>
                      <a:pt x="1" y="1316"/>
                      <a:pt x="381" y="1696"/>
                      <a:pt x="849" y="1696"/>
                    </a:cubicBezTo>
                    <a:cubicBezTo>
                      <a:pt x="1317" y="1696"/>
                      <a:pt x="1697" y="1316"/>
                      <a:pt x="1697" y="848"/>
                    </a:cubicBezTo>
                    <a:cubicBezTo>
                      <a:pt x="1697" y="379"/>
                      <a:pt x="1317" y="0"/>
                      <a:pt x="851"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sp>
        <p:nvSpPr>
          <p:cNvPr id="3" name="TextBox 2">
            <a:extLst>
              <a:ext uri="{FF2B5EF4-FFF2-40B4-BE49-F238E27FC236}">
                <a16:creationId xmlns:a16="http://schemas.microsoft.com/office/drawing/2014/main" id="{E94B50B5-692A-89FA-FDC7-21CA47668EFE}"/>
              </a:ext>
            </a:extLst>
          </p:cNvPr>
          <p:cNvSpPr txBox="1"/>
          <p:nvPr/>
        </p:nvSpPr>
        <p:spPr>
          <a:xfrm>
            <a:off x="1015138" y="2630923"/>
            <a:ext cx="10466889" cy="3252878"/>
          </a:xfrm>
          <a:prstGeom prst="rect">
            <a:avLst/>
          </a:prstGeom>
          <a:noFill/>
        </p:spPr>
        <p:txBody>
          <a:bodyPr wrap="square">
            <a:spAutoFit/>
          </a:bodyPr>
          <a:lstStyle/>
          <a:p>
            <a:pPr marL="380990" indent="-380990" defTabSz="1219170">
              <a:buClr>
                <a:srgbClr val="000000"/>
              </a:buClr>
              <a:buFont typeface="Arial" panose="020B0604020202020204" pitchFamily="34" charset="0"/>
              <a:buChar char="•"/>
            </a:pPr>
            <a:r>
              <a:rPr lang="en-ZA" sz="1867" b="1" kern="0" dirty="0">
                <a:solidFill>
                  <a:srgbClr val="000000"/>
                </a:solidFill>
                <a:latin typeface="Arial"/>
                <a:cs typeface="Arial"/>
                <a:sym typeface="Arial"/>
              </a:rPr>
              <a:t>Maximize Morning Operations - </a:t>
            </a:r>
            <a:r>
              <a:rPr lang="en-US" sz="1867" kern="0" dirty="0">
                <a:solidFill>
                  <a:srgbClr val="000000"/>
                </a:solidFill>
                <a:latin typeface="Arial"/>
                <a:cs typeface="Arial"/>
                <a:sym typeface="Arial"/>
              </a:rPr>
              <a:t>Since mornings generate the highest revenue, ensure adequate staffing and fast service during peak hours.</a:t>
            </a:r>
          </a:p>
          <a:p>
            <a:pPr marL="380990" indent="-380990" defTabSz="1219170">
              <a:buClr>
                <a:srgbClr val="000000"/>
              </a:buClr>
              <a:buFont typeface="Arial" panose="020B0604020202020204" pitchFamily="34" charset="0"/>
              <a:buChar char="•"/>
            </a:pPr>
            <a:r>
              <a:rPr lang="en-US" sz="1867" b="1" kern="0" dirty="0">
                <a:solidFill>
                  <a:srgbClr val="000000"/>
                </a:solidFill>
                <a:latin typeface="Arial"/>
                <a:cs typeface="Arial"/>
                <a:sym typeface="Arial"/>
              </a:rPr>
              <a:t>Boost Afternoon Sales-</a:t>
            </a:r>
            <a:r>
              <a:rPr lang="en-US" sz="1867" kern="0" dirty="0">
                <a:solidFill>
                  <a:srgbClr val="000000"/>
                </a:solidFill>
                <a:latin typeface="Arial"/>
                <a:cs typeface="Arial"/>
                <a:sym typeface="Arial"/>
              </a:rPr>
              <a:t> Introduce midday promotions, such as “Buy 1 Get 1 Half Price”.</a:t>
            </a:r>
          </a:p>
          <a:p>
            <a:pPr marL="380990" indent="-380990" defTabSz="1219170">
              <a:buClr>
                <a:srgbClr val="000000"/>
              </a:buClr>
              <a:buFont typeface="Arial" panose="020B0604020202020204" pitchFamily="34" charset="0"/>
              <a:buChar char="•"/>
            </a:pPr>
            <a:r>
              <a:rPr lang="en-US" sz="1867" kern="0" dirty="0">
                <a:solidFill>
                  <a:srgbClr val="000000"/>
                </a:solidFill>
                <a:latin typeface="Arial"/>
                <a:cs typeface="Arial"/>
                <a:sym typeface="Arial"/>
              </a:rPr>
              <a:t>Promote cold beverages and light snacks that appeal to customers looking for an energy boost or refreshment after lunch.</a:t>
            </a:r>
          </a:p>
          <a:p>
            <a:pPr marL="380990" indent="-380990" defTabSz="1219170">
              <a:buClr>
                <a:srgbClr val="000000"/>
              </a:buClr>
              <a:buFont typeface="Arial" panose="020B0604020202020204" pitchFamily="34" charset="0"/>
              <a:buChar char="•"/>
            </a:pPr>
            <a:r>
              <a:rPr lang="en-US" sz="1867" b="1" kern="0" dirty="0">
                <a:solidFill>
                  <a:srgbClr val="000000"/>
                </a:solidFill>
                <a:latin typeface="Arial"/>
                <a:cs typeface="Arial"/>
                <a:sym typeface="Arial"/>
              </a:rPr>
              <a:t>Increase Evening Traffic- </a:t>
            </a:r>
            <a:r>
              <a:rPr lang="en-US" sz="1867" kern="0" dirty="0">
                <a:solidFill>
                  <a:srgbClr val="000000"/>
                </a:solidFill>
                <a:latin typeface="Arial"/>
                <a:cs typeface="Arial"/>
                <a:sym typeface="Arial"/>
              </a:rPr>
              <a:t>Create a more relaxed atmosphere with softer music and lighting, encouraging customers to unwind after work.</a:t>
            </a:r>
          </a:p>
          <a:p>
            <a:pPr marL="380990" indent="-380990" defTabSz="1219170">
              <a:buClr>
                <a:srgbClr val="000000"/>
              </a:buClr>
              <a:buFont typeface="Arial" panose="020B0604020202020204" pitchFamily="34" charset="0"/>
              <a:buChar char="•"/>
            </a:pPr>
            <a:r>
              <a:rPr lang="en-US" sz="1867" b="1" kern="0" dirty="0">
                <a:solidFill>
                  <a:srgbClr val="000000"/>
                </a:solidFill>
                <a:latin typeface="Arial"/>
                <a:cs typeface="Arial"/>
                <a:sym typeface="Arial"/>
              </a:rPr>
              <a:t>Data-Driven Improvements- </a:t>
            </a:r>
            <a:r>
              <a:rPr lang="en-US" sz="1867" kern="0" dirty="0">
                <a:solidFill>
                  <a:srgbClr val="000000"/>
                </a:solidFill>
                <a:latin typeface="Arial"/>
                <a:cs typeface="Arial"/>
                <a:sym typeface="Arial"/>
              </a:rPr>
              <a:t>Continue tracking hourly sales data to identify new peak times or seasonal trends.</a:t>
            </a:r>
          </a:p>
          <a:p>
            <a:pPr marL="380990" indent="-380990" defTabSz="1219170">
              <a:buClr>
                <a:srgbClr val="000000"/>
              </a:buClr>
              <a:buFont typeface="Arial" panose="020B0604020202020204" pitchFamily="34" charset="0"/>
              <a:buChar char="•"/>
            </a:pPr>
            <a:r>
              <a:rPr lang="en-US" sz="1867" kern="0" dirty="0">
                <a:solidFill>
                  <a:srgbClr val="000000"/>
                </a:solidFill>
                <a:latin typeface="Arial"/>
                <a:cs typeface="Arial"/>
                <a:sym typeface="Arial"/>
              </a:rPr>
              <a:t>Collect customer feedback to adjust menu options and pricing strategies accordingly.</a:t>
            </a:r>
          </a:p>
          <a:p>
            <a:pPr marL="380990" indent="-380990" defTabSz="1219170">
              <a:buClr>
                <a:srgbClr val="000000"/>
              </a:buClr>
              <a:buFont typeface="Arial" panose="020B0604020202020204" pitchFamily="34" charset="0"/>
              <a:buChar char="•"/>
            </a:pPr>
            <a:endParaRPr lang="en-ZA" sz="1867" kern="0" dirty="0">
              <a:solidFill>
                <a:srgbClr val="000000"/>
              </a:solidFill>
              <a:latin typeface="Arial"/>
              <a:cs typeface="Arial"/>
              <a:sym typeface="Arial"/>
            </a:endParaRPr>
          </a:p>
        </p:txBody>
      </p:sp>
    </p:spTree>
    <p:extLst>
      <p:ext uri="{BB962C8B-B14F-4D97-AF65-F5344CB8AC3E}">
        <p14:creationId xmlns:p14="http://schemas.microsoft.com/office/powerpoint/2010/main" val="3785950300"/>
      </p:ext>
    </p:extLst>
  </p:cSld>
  <p:clrMapOvr>
    <a:masterClrMapping/>
  </p:clrMapOvr>
</p:sld>
</file>

<file path=ppt/theme/theme1.xml><?xml version="1.0" encoding="utf-8"?>
<a:theme xmlns:a="http://schemas.openxmlformats.org/drawingml/2006/main" name="Custom">
  <a:themeElements>
    <a:clrScheme name="Custom 60">
      <a:dk1>
        <a:srgbClr val="000000"/>
      </a:dk1>
      <a:lt1>
        <a:srgbClr val="FFFFFF"/>
      </a:lt1>
      <a:dk2>
        <a:srgbClr val="E2D4C0"/>
      </a:dk2>
      <a:lt2>
        <a:srgbClr val="E6E6E6"/>
      </a:lt2>
      <a:accent1>
        <a:srgbClr val="E2CBB9"/>
      </a:accent1>
      <a:accent2>
        <a:srgbClr val="843F00"/>
      </a:accent2>
      <a:accent3>
        <a:srgbClr val="562F08"/>
      </a:accent3>
      <a:accent4>
        <a:srgbClr val="91CF50"/>
      </a:accent4>
      <a:accent5>
        <a:srgbClr val="2B9C4F"/>
      </a:accent5>
      <a:accent6>
        <a:srgbClr val="0B7149"/>
      </a:accent6>
      <a:hlink>
        <a:srgbClr val="FFF8F9"/>
      </a:hlink>
      <a:folHlink>
        <a:srgbClr val="2B6ACD"/>
      </a:folHlink>
    </a:clrScheme>
    <a:fontScheme name="Custom 71">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01884_Win32_SL_v5" id="{7AFE633C-0110-4F77-84ED-A8BF8EBFD362}" vid="{80EE89D2-E5CC-48AF-BB35-D1580B918140}"/>
    </a:ext>
  </a:extLst>
</a:theme>
</file>

<file path=ppt/theme/theme2.xml><?xml version="1.0" encoding="utf-8"?>
<a:theme xmlns:a="http://schemas.openxmlformats.org/drawingml/2006/main" name="Simple Light">
  <a:themeElements>
    <a:clrScheme name="Simple Light">
      <a:dk1>
        <a:srgbClr val="000000"/>
      </a:dk1>
      <a:lt1>
        <a:srgbClr val="FFFFFF"/>
      </a:lt1>
      <a:dk2>
        <a:srgbClr val="4C221B"/>
      </a:dk2>
      <a:lt2>
        <a:srgbClr val="76441C"/>
      </a:lt2>
      <a:accent1>
        <a:srgbClr val="9D5C2D"/>
      </a:accent1>
      <a:accent2>
        <a:srgbClr val="C08A4C"/>
      </a:accent2>
      <a:accent3>
        <a:srgbClr val="D9A866"/>
      </a:accent3>
      <a:accent4>
        <a:srgbClr val="DD955F"/>
      </a:accent4>
      <a:accent5>
        <a:srgbClr val="FACA93"/>
      </a:accent5>
      <a:accent6>
        <a:srgbClr val="FFE5AF"/>
      </a:accent6>
      <a:hlink>
        <a:srgbClr val="D659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EAE634-DEC4-4395-A997-0E4563AFF11A}">
  <ds:schemaRefs>
    <ds:schemaRef ds:uri="http://schemas.microsoft.com/sharepoint/v3/contenttype/forms"/>
  </ds:schemaRefs>
</ds:datastoreItem>
</file>

<file path=customXml/itemProps2.xml><?xml version="1.0" encoding="utf-8"?>
<ds:datastoreItem xmlns:ds="http://schemas.openxmlformats.org/officeDocument/2006/customXml" ds:itemID="{8D510185-06BE-4162-BEE1-5DC8B9C9C1B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BDD14FD-BC23-4945-A0FC-5BDE75B3D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Coffee Shop Business Pitch Deck</Template>
  <TotalTime>633</TotalTime>
  <Words>661</Words>
  <Application>Microsoft Office PowerPoint</Application>
  <PresentationFormat>Widescreen</PresentationFormat>
  <Paragraphs>127</Paragraphs>
  <Slides>11</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Aptos Narrow</vt:lpstr>
      <vt:lpstr>Arial</vt:lpstr>
      <vt:lpstr>Calibri</vt:lpstr>
      <vt:lpstr>Courier New</vt:lpstr>
      <vt:lpstr>Fira Sans Extra Condensed</vt:lpstr>
      <vt:lpstr>Lato</vt:lpstr>
      <vt:lpstr>Lato Black</vt:lpstr>
      <vt:lpstr>Roboto</vt:lpstr>
      <vt:lpstr>Custom</vt:lpstr>
      <vt:lpstr>Simple Light</vt:lpstr>
      <vt:lpstr>By TRINITY THUBA NGOMANE</vt:lpstr>
      <vt:lpstr>BRIGHT COFFEE SHOP</vt:lpstr>
      <vt:lpstr>The Market</vt:lpstr>
      <vt:lpstr>Revenue per month</vt:lpstr>
      <vt:lpstr>Sales vs revenue per product type</vt:lpstr>
      <vt:lpstr>PowerPoint Presentation</vt:lpstr>
      <vt:lpstr>PowerPoint Presentation</vt:lpstr>
      <vt:lpstr>PowerPoint Presentation</vt:lpstr>
      <vt:lpstr>PowerPoint Presentation</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TRINITY THUBA NGOMANE</dc:creator>
  <cp:lastModifiedBy>TRINITY THUBA NGOMANE</cp:lastModifiedBy>
  <cp:revision>2</cp:revision>
  <dcterms:created xsi:type="dcterms:W3CDTF">2025-10-27T18:04:37Z</dcterms:created>
  <dcterms:modified xsi:type="dcterms:W3CDTF">2025-11-03T11:57:53Z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